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16256000" cy="9144000"/>
  <p:notesSz cx="6858000" cy="9144000"/>
  <p:embeddedFontLst>
    <p:embeddedFont>
      <p:font typeface="Calibri" pitchFamily="34" charset="0"/>
      <p:regular r:id="rId91"/>
      <p:bold r:id="rId92"/>
      <p:italic r:id="rId93"/>
      <p:boldItalic r:id="rId94"/>
    </p:embeddedFont>
    <p:embeddedFont>
      <p:font typeface="Open Sans ExtraBold" charset="0"/>
      <p:bold r:id="rId95"/>
      <p:boldItalic r:id="rId96"/>
    </p:embeddedFont>
    <p:embeddedFont>
      <p:font typeface="Open Sans"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A4EIXoXh0F7Cix8wPMXRXw==" hashData="fYyOqKzJYQv9iGw2mHcAtPaivP4="/>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grPJFFw1e9LxTQKE+bdbwPRYGJ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387C757-0B79-4015-A807-21F4110C5937}">
  <a:tblStyle styleId="{4387C757-0B79-4015-A807-21F4110C593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22" autoAdjust="0"/>
  </p:normalViewPr>
  <p:slideViewPr>
    <p:cSldViewPr snapToGrid="0">
      <p:cViewPr>
        <p:scale>
          <a:sx n="41" d="100"/>
          <a:sy n="41" d="100"/>
        </p:scale>
        <p:origin x="-1320" y="-306"/>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7953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1. Explain the directory structure of JSP</a:t>
            </a:r>
            <a:endParaRPr/>
          </a:p>
          <a:p>
            <a:pPr marL="0" lvl="0" indent="0" algn="l" rtl="0">
              <a:lnSpc>
                <a:spcPct val="100000"/>
              </a:lnSpc>
              <a:spcBef>
                <a:spcPts val="0"/>
              </a:spcBef>
              <a:spcAft>
                <a:spcPts val="0"/>
              </a:spcAft>
              <a:buSzPts val="1400"/>
              <a:buNone/>
            </a:pPr>
            <a:endParaRPr/>
          </a:p>
        </p:txBody>
      </p:sp>
      <p:sp>
        <p:nvSpPr>
          <p:cNvPr id="318" name="Google Shape;3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JSP API</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packages of JSP API</a:t>
            </a:r>
            <a:endParaRPr/>
          </a:p>
          <a:p>
            <a:pPr marL="0" lvl="0" indent="0" algn="l" rtl="0">
              <a:lnSpc>
                <a:spcPct val="100000"/>
              </a:lnSpc>
              <a:spcBef>
                <a:spcPts val="0"/>
              </a:spcBef>
              <a:spcAft>
                <a:spcPts val="0"/>
              </a:spcAft>
              <a:buSzPts val="1400"/>
              <a:buNone/>
            </a:pPr>
            <a:endParaRPr/>
          </a:p>
        </p:txBody>
      </p:sp>
      <p:sp>
        <p:nvSpPr>
          <p:cNvPr id="345" name="Google Shape;3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interfaces and classes of javax.servlet.jsp package</a:t>
            </a:r>
            <a:endParaRPr/>
          </a:p>
          <a:p>
            <a:pPr marL="0" lvl="0" indent="0" algn="l" rtl="0">
              <a:lnSpc>
                <a:spcPct val="100000"/>
              </a:lnSpc>
              <a:spcBef>
                <a:spcPts val="0"/>
              </a:spcBef>
              <a:spcAft>
                <a:spcPts val="0"/>
              </a:spcAft>
              <a:buSzPts val="1400"/>
              <a:buNone/>
            </a:pPr>
            <a:endParaRPr/>
          </a:p>
        </p:txBody>
      </p:sp>
      <p:sp>
        <p:nvSpPr>
          <p:cNvPr id="359" name="Google Shape;3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JspPage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methods of JspPageInterface</a:t>
            </a:r>
            <a:endParaRPr/>
          </a:p>
          <a:p>
            <a:pPr marL="0" lvl="0" indent="0" algn="l" rtl="0">
              <a:lnSpc>
                <a:spcPct val="100000"/>
              </a:lnSpc>
              <a:spcBef>
                <a:spcPts val="0"/>
              </a:spcBef>
              <a:spcAft>
                <a:spcPts val="0"/>
              </a:spcAft>
              <a:buSzPts val="1400"/>
              <a:buNone/>
            </a:pPr>
            <a:endParaRPr/>
          </a:p>
        </p:txBody>
      </p:sp>
      <p:sp>
        <p:nvSpPr>
          <p:cNvPr id="392" name="Google Shape;3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HttpJspPage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methods of HttpJspPage Interface</a:t>
            </a:r>
            <a:endParaRPr/>
          </a:p>
          <a:p>
            <a:pPr marL="0" lvl="0" indent="0" algn="l" rtl="0">
              <a:lnSpc>
                <a:spcPct val="100000"/>
              </a:lnSpc>
              <a:spcBef>
                <a:spcPts val="0"/>
              </a:spcBef>
              <a:spcAft>
                <a:spcPts val="0"/>
              </a:spcAft>
              <a:buSzPts val="1400"/>
              <a:buNone/>
            </a:pPr>
            <a:endParaRPr/>
          </a:p>
        </p:txBody>
      </p:sp>
      <p:sp>
        <p:nvSpPr>
          <p:cNvPr id="414" name="Google Shape;4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425" name="Google Shape;425;p1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15</a:t>
            </a:fld>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433" name="Google Shape;433;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JSP Scripting Elements are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JSP Scripting Elements</a:t>
            </a:r>
            <a:endParaRPr/>
          </a:p>
        </p:txBody>
      </p:sp>
      <p:sp>
        <p:nvSpPr>
          <p:cNvPr id="446" name="Google Shape;446;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 Scriptlet with syntax and example</a:t>
            </a:r>
            <a:endParaRPr/>
          </a:p>
        </p:txBody>
      </p:sp>
      <p:sp>
        <p:nvSpPr>
          <p:cNvPr id="464" name="Google Shape;4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These are the OSL names where a learner is expected to go through before attending this class. </a:t>
            </a:r>
            <a:endParaRPr/>
          </a:p>
        </p:txBody>
      </p:sp>
      <p:sp>
        <p:nvSpPr>
          <p:cNvPr id="213" name="Google Shape;2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 expressions with syntax and example</a:t>
            </a:r>
            <a:endParaRPr/>
          </a:p>
        </p:txBody>
      </p:sp>
      <p:sp>
        <p:nvSpPr>
          <p:cNvPr id="478" name="Google Shape;478;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 Declaration with syntax and example</a:t>
            </a:r>
            <a:endParaRPr/>
          </a:p>
        </p:txBody>
      </p:sp>
      <p:sp>
        <p:nvSpPr>
          <p:cNvPr id="492" name="Google Shape;492;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05" name="Google Shape;50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 Implicit objects and list the jsp implicit objects</a:t>
            </a:r>
            <a:endParaRPr/>
          </a:p>
        </p:txBody>
      </p:sp>
      <p:sp>
        <p:nvSpPr>
          <p:cNvPr id="511" name="Google Shape;511;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 Implicit objects and list the jsp implicit objects</a:t>
            </a:r>
            <a:endParaRPr/>
          </a:p>
        </p:txBody>
      </p:sp>
      <p:sp>
        <p:nvSpPr>
          <p:cNvPr id="537" name="Google Shape;537;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545" name="Google Shape;545;p2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25</a:t>
            </a:fld>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553" name="Google Shape;55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60" name="Google Shape;56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JSP Directives are</a:t>
            </a:r>
            <a:endParaRPr/>
          </a:p>
        </p:txBody>
      </p:sp>
      <p:sp>
        <p:nvSpPr>
          <p:cNvPr id="566" name="Google Shape;566;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Give a brief description of the directives</a:t>
            </a:r>
            <a:endParaRPr/>
          </a:p>
        </p:txBody>
      </p:sp>
      <p:sp>
        <p:nvSpPr>
          <p:cNvPr id="585" name="Google Shape;585;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4a1989c0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84a1989c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220" name="Google Shape;220;g84a1989c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a Page Directive is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attributes of Page Directive and describe them</a:t>
            </a:r>
            <a:endParaRPr/>
          </a:p>
        </p:txBody>
      </p:sp>
      <p:sp>
        <p:nvSpPr>
          <p:cNvPr id="601" name="Google Shape;601;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attributes of the page directive and describe them.</a:t>
            </a:r>
            <a:endParaRPr/>
          </a:p>
        </p:txBody>
      </p:sp>
      <p:sp>
        <p:nvSpPr>
          <p:cNvPr id="612" name="Google Shape;61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3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620" name="Google Shape;620;p3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32</a:t>
            </a:fld>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628" name="Google Shape;628;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635" name="Google Shape;63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Action tags and list the action tags</a:t>
            </a:r>
            <a:endParaRPr/>
          </a:p>
        </p:txBody>
      </p:sp>
      <p:sp>
        <p:nvSpPr>
          <p:cNvPr id="641" name="Google Shape;641;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about the common attributes of JSP action tags</a:t>
            </a:r>
            <a:endParaRPr/>
          </a:p>
        </p:txBody>
      </p:sp>
      <p:sp>
        <p:nvSpPr>
          <p:cNvPr id="682" name="Google Shape;682;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jsp:include  and list its attributes</a:t>
            </a:r>
            <a:endParaRPr/>
          </a:p>
        </p:txBody>
      </p:sp>
      <p:sp>
        <p:nvSpPr>
          <p:cNvPr id="695" name="Google Shape;695;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jsp:usebean  and list its attributes</a:t>
            </a:r>
            <a:endParaRPr/>
          </a:p>
        </p:txBody>
      </p:sp>
      <p:sp>
        <p:nvSpPr>
          <p:cNvPr id="710" name="Google Shape;710;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jsp:setProperty and list the attributes</a:t>
            </a:r>
            <a:endParaRPr/>
          </a:p>
        </p:txBody>
      </p:sp>
      <p:sp>
        <p:nvSpPr>
          <p:cNvPr id="731" name="Google Shape;731;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233" name="Google Shape;233;p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a:t>
            </a:fld>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jsp:getProperty and list the attributes</a:t>
            </a:r>
            <a:endParaRPr/>
          </a:p>
        </p:txBody>
      </p:sp>
      <p:sp>
        <p:nvSpPr>
          <p:cNvPr id="753" name="Google Shape;753;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jsp:forward with an example</a:t>
            </a:r>
            <a:endParaRPr/>
          </a:p>
        </p:txBody>
      </p:sp>
      <p:sp>
        <p:nvSpPr>
          <p:cNvPr id="769" name="Google Shape;769;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jsp:plugin with an example</a:t>
            </a:r>
            <a:endParaRPr/>
          </a:p>
        </p:txBody>
      </p:sp>
      <p:sp>
        <p:nvSpPr>
          <p:cNvPr id="781" name="Google Shape;781;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jsp:text with an example</a:t>
            </a:r>
            <a:endParaRPr/>
          </a:p>
        </p:txBody>
      </p:sp>
      <p:sp>
        <p:nvSpPr>
          <p:cNvPr id="791" name="Google Shape;791;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jsp:element, jsp:attribute and jsp:body with an example</a:t>
            </a:r>
            <a:endParaRPr/>
          </a:p>
        </p:txBody>
      </p:sp>
      <p:sp>
        <p:nvSpPr>
          <p:cNvPr id="803" name="Google Shape;803;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2" name="Google Shape;812;p4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813" name="Google Shape;813;p4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45</a:t>
            </a:fld>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Google Shape;820;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821" name="Google Shape;821;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828" name="Google Shape;8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JSTL is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advantages of JSTL</a:t>
            </a:r>
            <a:endParaRPr/>
          </a:p>
        </p:txBody>
      </p:sp>
      <p:sp>
        <p:nvSpPr>
          <p:cNvPr id="834" name="Google Shape;834;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classification of JSTL</a:t>
            </a:r>
            <a:endParaRPr/>
          </a:p>
        </p:txBody>
      </p:sp>
      <p:sp>
        <p:nvSpPr>
          <p:cNvPr id="853" name="Google Shape;853;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200"/>
              <a:buFont typeface="Calibri"/>
              <a:buNone/>
            </a:pPr>
            <a:r>
              <a:rPr lang="en-US">
                <a:latin typeface="Open Sans"/>
                <a:ea typeface="Open Sans"/>
                <a:cs typeface="Open Sans"/>
                <a:sym typeface="Open Sans"/>
              </a:rPr>
              <a:t>Trainer Notes: Summarize all the points and set an expectation about learning these pointers in this lesson. </a:t>
            </a:r>
            <a:endParaRPr sz="1200">
              <a:latin typeface="Open Sans"/>
              <a:ea typeface="Open Sans"/>
              <a:cs typeface="Open Sans"/>
              <a:sym typeface="Open Sans"/>
            </a:endParaRPr>
          </a:p>
        </p:txBody>
      </p:sp>
      <p:sp>
        <p:nvSpPr>
          <p:cNvPr id="238" name="Google Shape;2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core tags and describe them</a:t>
            </a:r>
            <a:endParaRPr/>
          </a:p>
        </p:txBody>
      </p:sp>
      <p:sp>
        <p:nvSpPr>
          <p:cNvPr id="871" name="Google Shape;871;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core tags and describe them</a:t>
            </a:r>
            <a:endParaRPr/>
          </a:p>
        </p:txBody>
      </p:sp>
      <p:sp>
        <p:nvSpPr>
          <p:cNvPr id="882" name="Google Shape;882;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formatting tags and describe them</a:t>
            </a:r>
            <a:endParaRPr/>
          </a:p>
        </p:txBody>
      </p:sp>
      <p:sp>
        <p:nvSpPr>
          <p:cNvPr id="890" name="Google Shape;890;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formatting tags and describe them</a:t>
            </a:r>
            <a:endParaRPr/>
          </a:p>
        </p:txBody>
      </p:sp>
      <p:sp>
        <p:nvSpPr>
          <p:cNvPr id="901" name="Google Shape;901;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SQL tags and describe them</a:t>
            </a:r>
            <a:endParaRPr/>
          </a:p>
        </p:txBody>
      </p:sp>
      <p:sp>
        <p:nvSpPr>
          <p:cNvPr id="909" name="Google Shape;909;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XML tags and describe them</a:t>
            </a:r>
            <a:endParaRPr/>
          </a:p>
        </p:txBody>
      </p:sp>
      <p:sp>
        <p:nvSpPr>
          <p:cNvPr id="920" name="Google Shape;920;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XML tags and describe them</a:t>
            </a:r>
            <a:endParaRPr/>
          </a:p>
        </p:txBody>
      </p:sp>
      <p:sp>
        <p:nvSpPr>
          <p:cNvPr id="931" name="Google Shape;931;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JSTL functions and describe them</a:t>
            </a:r>
            <a:endParaRPr/>
          </a:p>
        </p:txBody>
      </p:sp>
      <p:sp>
        <p:nvSpPr>
          <p:cNvPr id="939" name="Google Shape;939;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JSTL functions and describe them</a:t>
            </a:r>
            <a:endParaRPr/>
          </a:p>
        </p:txBody>
      </p:sp>
      <p:sp>
        <p:nvSpPr>
          <p:cNvPr id="950" name="Google Shape;950;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957" name="Google Shape;95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257" name="Google Shape;2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a cookie is by elaborating the steps</a:t>
            </a:r>
            <a:endParaRPr/>
          </a:p>
        </p:txBody>
      </p:sp>
      <p:sp>
        <p:nvSpPr>
          <p:cNvPr id="963" name="Google Shape;963;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steps to access cookies</a:t>
            </a:r>
            <a:endParaRPr/>
          </a:p>
        </p:txBody>
      </p:sp>
      <p:sp>
        <p:nvSpPr>
          <p:cNvPr id="989" name="Google Shape;989;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session object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List the information that the httpSession interface captures</a:t>
            </a:r>
            <a:endParaRPr/>
          </a:p>
        </p:txBody>
      </p:sp>
      <p:sp>
        <p:nvSpPr>
          <p:cNvPr id="1018" name="Google Shape;1018;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2" name="Google Shape;1052;p6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053" name="Google Shape;1053;p6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63</a:t>
            </a:fld>
            <a:endParaRPr sz="12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061" name="Google Shape;1061;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9" name="Google Shape;106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087" name="Google Shape;108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a JSP Life cycle is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63" name="Google Shape;26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5" name="Google Shape;11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5" name="Google Shape;114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7" name="Google Shape;115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9" name="Google Shape;118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7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a:t>Trainer Notes: Explain the project to the learners, and instruct them to work on it.</a:t>
            </a:r>
            <a:endParaRPr sz="1600"/>
          </a:p>
          <a:p>
            <a:pPr marL="0" marR="0" lvl="0" indent="0" algn="l" rtl="0">
              <a:lnSpc>
                <a:spcPct val="100000"/>
              </a:lnSpc>
              <a:spcBef>
                <a:spcPts val="0"/>
              </a:spcBef>
              <a:spcAft>
                <a:spcPts val="0"/>
              </a:spcAft>
              <a:buClr>
                <a:schemeClr val="dk1"/>
              </a:buClr>
              <a:buSzPts val="1100"/>
              <a:buFont typeface="Arial"/>
              <a:buNone/>
            </a:pPr>
            <a:endParaRPr sz="1600"/>
          </a:p>
          <a:p>
            <a:pPr marL="0" marR="0" lvl="0" indent="0" algn="l" rtl="0">
              <a:lnSpc>
                <a:spcPct val="100000"/>
              </a:lnSpc>
              <a:spcBef>
                <a:spcPts val="0"/>
              </a:spcBef>
              <a:spcAft>
                <a:spcPts val="0"/>
              </a:spcAft>
              <a:buClr>
                <a:schemeClr val="dk1"/>
              </a:buClr>
              <a:buSzPts val="400"/>
              <a:buFont typeface="Open Sans"/>
              <a:buNone/>
            </a:pPr>
            <a:endParaRPr sz="1600"/>
          </a:p>
        </p:txBody>
      </p:sp>
      <p:sp>
        <p:nvSpPr>
          <p:cNvPr id="1202" name="Google Shape;1202;p7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77</a:t>
            </a:fld>
            <a:endParaRPr sz="1200">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777c1f25d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g777c1f25d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Summarize these pointers and instruct learners to be prepared before attending the next class. </a:t>
            </a:r>
            <a:endParaRPr/>
          </a:p>
        </p:txBody>
      </p:sp>
      <p:sp>
        <p:nvSpPr>
          <p:cNvPr id="1210" name="Google Shape;1210;g777c1f25d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84a1989c0d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5" name="Google Shape;1215;g84a1989c0d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16" name="Google Shape;1216;g84a1989c0d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steps in a JSP lifecycle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81" name="Google Shape;28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4a1989c0d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g84a1989c0d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84a1989c0d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5" name="Google Shape;1235;g84a1989c0d_0_2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dirty="0" smtClean="0"/>
              <a:t>Explain the background of the project.</a:t>
            </a:r>
            <a:endParaRPr dirty="0"/>
          </a:p>
        </p:txBody>
      </p:sp>
      <p:sp>
        <p:nvSpPr>
          <p:cNvPr id="1236" name="Google Shape;1236;g84a1989c0d_0_2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84a1989c0d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84a1989c0d_0_2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smtClean="0"/>
              <a:t>Explain what is asked from the learners</a:t>
            </a:r>
            <a:r>
              <a:rPr lang="en-US" baseline="0" dirty="0" smtClean="0"/>
              <a:t> in the project.</a:t>
            </a:r>
            <a:endParaRPr lang="en-US" dirty="0" smtClean="0"/>
          </a:p>
          <a:p>
            <a:pPr marL="0" lvl="0" indent="0" algn="l" rtl="0">
              <a:lnSpc>
                <a:spcPct val="100000"/>
              </a:lnSpc>
              <a:spcBef>
                <a:spcPts val="0"/>
              </a:spcBef>
              <a:spcAft>
                <a:spcPts val="0"/>
              </a:spcAft>
              <a:buClr>
                <a:schemeClr val="dk1"/>
              </a:buClr>
              <a:buSzPts val="1200"/>
              <a:buFont typeface="Calibri"/>
              <a:buNone/>
            </a:pPr>
            <a:endParaRPr dirty="0"/>
          </a:p>
        </p:txBody>
      </p:sp>
      <p:sp>
        <p:nvSpPr>
          <p:cNvPr id="1247" name="Google Shape;1247;g84a1989c0d_0_2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84a1989c0d_0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7" name="Google Shape;1257;g84a1989c0d_0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smtClean="0"/>
              <a:t>Explain what is asked from the learners</a:t>
            </a:r>
            <a:r>
              <a:rPr lang="en-US" baseline="0" dirty="0" smtClean="0"/>
              <a:t> in the project.</a:t>
            </a:r>
            <a:endParaRPr lang="en-US" dirty="0" smtClean="0"/>
          </a:p>
          <a:p>
            <a:pPr marL="0" lvl="0" indent="0" algn="l" rtl="0">
              <a:lnSpc>
                <a:spcPct val="100000"/>
              </a:lnSpc>
              <a:spcBef>
                <a:spcPts val="0"/>
              </a:spcBef>
              <a:spcAft>
                <a:spcPts val="0"/>
              </a:spcAft>
              <a:buClr>
                <a:schemeClr val="dk1"/>
              </a:buClr>
              <a:buSzPts val="1200"/>
              <a:buFont typeface="Calibri"/>
              <a:buNone/>
            </a:pPr>
            <a:endParaRPr dirty="0"/>
          </a:p>
        </p:txBody>
      </p:sp>
      <p:sp>
        <p:nvSpPr>
          <p:cNvPr id="1258" name="Google Shape;1258;g84a1989c0d_0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84a1989c0d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g84a1989c0d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smtClean="0"/>
              <a:t>Explain the technologies need to be used</a:t>
            </a:r>
            <a:r>
              <a:rPr lang="en-US" baseline="0" dirty="0" smtClean="0"/>
              <a:t> to solve the project.</a:t>
            </a:r>
            <a:endParaRPr lang="en-US" dirty="0" smtClean="0"/>
          </a:p>
          <a:p>
            <a:pPr marL="0" lvl="0" indent="0" algn="l" rtl="0">
              <a:lnSpc>
                <a:spcPct val="100000"/>
              </a:lnSpc>
              <a:spcBef>
                <a:spcPts val="0"/>
              </a:spcBef>
              <a:spcAft>
                <a:spcPts val="0"/>
              </a:spcAft>
              <a:buClr>
                <a:schemeClr val="dk1"/>
              </a:buClr>
              <a:buSzPts val="1200"/>
              <a:buFont typeface="Calibri"/>
              <a:buNone/>
            </a:pPr>
            <a:endParaRPr dirty="0"/>
          </a:p>
        </p:txBody>
      </p:sp>
      <p:sp>
        <p:nvSpPr>
          <p:cNvPr id="1269" name="Google Shape;1269;g84a1989c0d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777c1f25d5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5" name="Google Shape;1295;g777c1f25d5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84a1989c0d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84a1989c0d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smtClean="0"/>
              <a:t>Explain the background of the project.</a:t>
            </a:r>
          </a:p>
          <a:p>
            <a:pPr marL="0" lvl="0" indent="0" algn="l" rtl="0">
              <a:lnSpc>
                <a:spcPct val="100000"/>
              </a:lnSpc>
              <a:spcBef>
                <a:spcPts val="0"/>
              </a:spcBef>
              <a:spcAft>
                <a:spcPts val="0"/>
              </a:spcAft>
              <a:buClr>
                <a:schemeClr val="dk1"/>
              </a:buClr>
              <a:buSzPts val="1200"/>
              <a:buFont typeface="Calibri"/>
              <a:buNone/>
            </a:pPr>
            <a:endParaRPr dirty="0"/>
          </a:p>
        </p:txBody>
      </p:sp>
      <p:sp>
        <p:nvSpPr>
          <p:cNvPr id="1303" name="Google Shape;1303;g84a1989c0d_0_2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84a1989c0d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1" name="Google Shape;1311;g84a1989c0d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dirty="0" smtClean="0"/>
              <a:t>Explain what is asked from the learners</a:t>
            </a:r>
            <a:r>
              <a:rPr lang="en-IN" baseline="0" dirty="0" smtClean="0"/>
              <a:t> in the project.</a:t>
            </a:r>
            <a:endParaRPr dirty="0"/>
          </a:p>
        </p:txBody>
      </p:sp>
      <p:sp>
        <p:nvSpPr>
          <p:cNvPr id="1312" name="Google Shape;1312;g84a1989c0d_0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84a1989c0d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84a1989c0d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dirty="0" smtClean="0"/>
              <a:t>Explain the technologies need to be used</a:t>
            </a:r>
            <a:r>
              <a:rPr lang="en-IN" baseline="0" dirty="0" smtClean="0"/>
              <a:t> to solve the project.</a:t>
            </a:r>
            <a:endParaRPr dirty="0"/>
          </a:p>
        </p:txBody>
      </p:sp>
      <p:sp>
        <p:nvSpPr>
          <p:cNvPr id="1321" name="Google Shape;1321;g84a1989c0d_0_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1. Explain an example to show JSP lifecycle</a:t>
            </a:r>
            <a:endParaRPr/>
          </a:p>
        </p:txBody>
      </p:sp>
      <p:sp>
        <p:nvSpPr>
          <p:cNvPr id="311" name="Google Shape;3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80"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80"/>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9"/>
        <p:cNvGrpSpPr/>
        <p:nvPr/>
      </p:nvGrpSpPr>
      <p:grpSpPr>
        <a:xfrm>
          <a:off x="0" y="0"/>
          <a:ext cx="0" cy="0"/>
          <a:chOff x="0" y="0"/>
          <a:chExt cx="0" cy="0"/>
        </a:xfrm>
      </p:grpSpPr>
      <p:pic>
        <p:nvPicPr>
          <p:cNvPr id="70" name="Google Shape;70;p8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1" name="Google Shape;71;p8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2" name="Google Shape;72;p89"/>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3"/>
        <p:cNvGrpSpPr/>
        <p:nvPr/>
      </p:nvGrpSpPr>
      <p:grpSpPr>
        <a:xfrm>
          <a:off x="0" y="0"/>
          <a:ext cx="0" cy="0"/>
          <a:chOff x="0" y="0"/>
          <a:chExt cx="0" cy="0"/>
        </a:xfrm>
      </p:grpSpPr>
      <p:pic>
        <p:nvPicPr>
          <p:cNvPr id="74" name="Google Shape;74;p9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5" name="Google Shape;75;p9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6" name="Google Shape;76;p9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7" name="Google Shape;77;p9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9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9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0" name="Google Shape;80;p9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9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9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9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9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9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9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7"/>
        <p:cNvGrpSpPr/>
        <p:nvPr/>
      </p:nvGrpSpPr>
      <p:grpSpPr>
        <a:xfrm>
          <a:off x="0" y="0"/>
          <a:ext cx="0" cy="0"/>
          <a:chOff x="0" y="0"/>
          <a:chExt cx="0" cy="0"/>
        </a:xfrm>
      </p:grpSpPr>
      <p:pic>
        <p:nvPicPr>
          <p:cNvPr id="88" name="Google Shape;88;p9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9" name="Google Shape;89;p9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0" name="Google Shape;90;p9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1" name="Google Shape;91;p9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9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9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9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5" name="Google Shape;95;p9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6" name="Google Shape;96;p91"/>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7" name="Google Shape;97;p9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8" name="Google Shape;98;p9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9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9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9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9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9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9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5"/>
        <p:cNvGrpSpPr/>
        <p:nvPr/>
      </p:nvGrpSpPr>
      <p:grpSpPr>
        <a:xfrm>
          <a:off x="0" y="0"/>
          <a:ext cx="0" cy="0"/>
          <a:chOff x="0" y="0"/>
          <a:chExt cx="0" cy="0"/>
        </a:xfrm>
      </p:grpSpPr>
      <p:pic>
        <p:nvPicPr>
          <p:cNvPr id="106" name="Google Shape;106;p9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7" name="Google Shape;107;p9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8" name="Google Shape;108;p9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9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 name="Google Shape;110;p9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1"/>
        <p:cNvGrpSpPr/>
        <p:nvPr/>
      </p:nvGrpSpPr>
      <p:grpSpPr>
        <a:xfrm>
          <a:off x="0" y="0"/>
          <a:ext cx="0" cy="0"/>
          <a:chOff x="0" y="0"/>
          <a:chExt cx="0" cy="0"/>
        </a:xfrm>
      </p:grpSpPr>
      <p:pic>
        <p:nvPicPr>
          <p:cNvPr id="112" name="Google Shape;112;p9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3" name="Google Shape;113;p9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4" name="Google Shape;114;p9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9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6" name="Google Shape;116;p9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7"/>
        <p:cNvGrpSpPr/>
        <p:nvPr/>
      </p:nvGrpSpPr>
      <p:grpSpPr>
        <a:xfrm>
          <a:off x="0" y="0"/>
          <a:ext cx="0" cy="0"/>
          <a:chOff x="0" y="0"/>
          <a:chExt cx="0" cy="0"/>
        </a:xfrm>
      </p:grpSpPr>
      <p:pic>
        <p:nvPicPr>
          <p:cNvPr id="118" name="Google Shape;118;p94"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9" name="Google Shape;119;p9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0" name="Google Shape;120;p94"/>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1"/>
        <p:cNvGrpSpPr/>
        <p:nvPr/>
      </p:nvGrpSpPr>
      <p:grpSpPr>
        <a:xfrm>
          <a:off x="0" y="0"/>
          <a:ext cx="0" cy="0"/>
          <a:chOff x="0" y="0"/>
          <a:chExt cx="0" cy="0"/>
        </a:xfrm>
      </p:grpSpPr>
      <p:pic>
        <p:nvPicPr>
          <p:cNvPr id="122" name="Google Shape;122;p9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3" name="Google Shape;123;p9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4" name="Google Shape;124;p9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5" name="Google Shape;125;p9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9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9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8" name="Google Shape;128;p9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9" name="Google Shape;129;p9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0" name="Google Shape;130;p9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1"/>
        <p:cNvGrpSpPr/>
        <p:nvPr/>
      </p:nvGrpSpPr>
      <p:grpSpPr>
        <a:xfrm>
          <a:off x="0" y="0"/>
          <a:ext cx="0" cy="0"/>
          <a:chOff x="0" y="0"/>
          <a:chExt cx="0" cy="0"/>
        </a:xfrm>
      </p:grpSpPr>
      <p:pic>
        <p:nvPicPr>
          <p:cNvPr id="132" name="Google Shape;132;p9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3" name="Google Shape;133;p9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4" name="Google Shape;134;p9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5" name="Google Shape;135;p9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9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9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9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39" name="Google Shape;139;p9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0" name="Google Shape;140;p9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1" name="Google Shape;141;p9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2" name="Google Shape;142;p9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3" name="Google Shape;143;p9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9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5"/>
        <p:cNvGrpSpPr/>
        <p:nvPr/>
      </p:nvGrpSpPr>
      <p:grpSpPr>
        <a:xfrm>
          <a:off x="0" y="0"/>
          <a:ext cx="0" cy="0"/>
          <a:chOff x="0" y="0"/>
          <a:chExt cx="0" cy="0"/>
        </a:xfrm>
      </p:grpSpPr>
      <p:pic>
        <p:nvPicPr>
          <p:cNvPr id="146" name="Google Shape;146;p9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7" name="Google Shape;147;p9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8" name="Google Shape;148;p9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9" name="Google Shape;149;p9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9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9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2" name="Google Shape;152;p9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3" name="Google Shape;153;p9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4" name="Google Shape;154;p9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5" name="Google Shape;155;p9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9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9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9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97"/>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0" name="Google Shape;160;p97"/>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1"/>
        <p:cNvGrpSpPr/>
        <p:nvPr/>
      </p:nvGrpSpPr>
      <p:grpSpPr>
        <a:xfrm>
          <a:off x="0" y="0"/>
          <a:ext cx="0" cy="0"/>
          <a:chOff x="0" y="0"/>
          <a:chExt cx="0" cy="0"/>
        </a:xfrm>
      </p:grpSpPr>
      <p:pic>
        <p:nvPicPr>
          <p:cNvPr id="162" name="Google Shape;162;p9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3" name="Google Shape;163;p9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4" name="Google Shape;164;p9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5" name="Google Shape;165;p9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9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9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9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69" name="Google Shape;169;p9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0" name="Google Shape;170;p98"/>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p9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9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9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9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9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9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9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9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98"/>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98"/>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8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81"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8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81"/>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1"/>
        <p:cNvGrpSpPr/>
        <p:nvPr/>
      </p:nvGrpSpPr>
      <p:grpSpPr>
        <a:xfrm>
          <a:off x="0" y="0"/>
          <a:ext cx="0" cy="0"/>
          <a:chOff x="0" y="0"/>
          <a:chExt cx="0" cy="0"/>
        </a:xfrm>
      </p:grpSpPr>
      <p:pic>
        <p:nvPicPr>
          <p:cNvPr id="182" name="Google Shape;182;p9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3" name="Google Shape;183;p9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4" name="Google Shape;184;p9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5" name="Google Shape;185;p9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9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7"/>
        <p:cNvGrpSpPr/>
        <p:nvPr/>
      </p:nvGrpSpPr>
      <p:grpSpPr>
        <a:xfrm>
          <a:off x="0" y="0"/>
          <a:ext cx="0" cy="0"/>
          <a:chOff x="0" y="0"/>
          <a:chExt cx="0" cy="0"/>
        </a:xfrm>
      </p:grpSpPr>
      <p:pic>
        <p:nvPicPr>
          <p:cNvPr id="188" name="Google Shape;188;p100"/>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89" name="Google Shape;189;p10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0" name="Google Shape;190;p10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 name="Google Shape;191;p10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2" name="Google Shape;192;p10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3"/>
        <p:cNvGrpSpPr/>
        <p:nvPr/>
      </p:nvGrpSpPr>
      <p:grpSpPr>
        <a:xfrm>
          <a:off x="0" y="0"/>
          <a:ext cx="0" cy="0"/>
          <a:chOff x="0" y="0"/>
          <a:chExt cx="0" cy="0"/>
        </a:xfrm>
      </p:grpSpPr>
      <p:pic>
        <p:nvPicPr>
          <p:cNvPr id="194" name="Google Shape;194;p10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5" name="Google Shape;195;p10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6" name="Google Shape;196;p10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 name="Google Shape;197;p10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8" name="Google Shape;198;p10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99"/>
        <p:cNvGrpSpPr/>
        <p:nvPr/>
      </p:nvGrpSpPr>
      <p:grpSpPr>
        <a:xfrm>
          <a:off x="0" y="0"/>
          <a:ext cx="0" cy="0"/>
          <a:chOff x="0" y="0"/>
          <a:chExt cx="0" cy="0"/>
        </a:xfrm>
      </p:grpSpPr>
      <p:pic>
        <p:nvPicPr>
          <p:cNvPr id="200" name="Google Shape;200;g84a1989c0d_0_527"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1" name="Google Shape;201;g84a1989c0d_0_52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2" name="Google Shape;202;g84a1989c0d_0_52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g84a1989c0d_0_527"/>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4" name="Google Shape;204;g84a1989c0d_0_52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4"/>
        <p:cNvGrpSpPr/>
        <p:nvPr/>
      </p:nvGrpSpPr>
      <p:grpSpPr>
        <a:xfrm>
          <a:off x="0" y="0"/>
          <a:ext cx="0" cy="0"/>
          <a:chOff x="0" y="0"/>
          <a:chExt cx="0" cy="0"/>
        </a:xfrm>
      </p:grpSpPr>
      <p:pic>
        <p:nvPicPr>
          <p:cNvPr id="25" name="Google Shape;25;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 name="Google Shape;26;p82"/>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7" name="Google Shape;27;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8" name="Google Shape;28;p82"/>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82"/>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0"/>
        <p:cNvGrpSpPr/>
        <p:nvPr/>
      </p:nvGrpSpPr>
      <p:grpSpPr>
        <a:xfrm>
          <a:off x="0" y="0"/>
          <a:ext cx="0" cy="0"/>
          <a:chOff x="0" y="0"/>
          <a:chExt cx="0" cy="0"/>
        </a:xfrm>
      </p:grpSpPr>
      <p:pic>
        <p:nvPicPr>
          <p:cNvPr id="31" name="Google Shape;31;p8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 name="Google Shape;32;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3" name="Google Shape;33;p83"/>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83"/>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5" name="Google Shape;35;p83"/>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6"/>
        <p:cNvGrpSpPr/>
        <p:nvPr/>
      </p:nvGrpSpPr>
      <p:grpSpPr>
        <a:xfrm>
          <a:off x="0" y="0"/>
          <a:ext cx="0" cy="0"/>
          <a:chOff x="0" y="0"/>
          <a:chExt cx="0" cy="0"/>
        </a:xfrm>
      </p:grpSpPr>
      <p:pic>
        <p:nvPicPr>
          <p:cNvPr id="37" name="Google Shape;37;p84"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 name="Google Shape;38;p8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9" name="Google Shape;39;p84"/>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0" name="Google Shape;40;p84"/>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4"/>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84"/>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84"/>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4" name="Google Shape;44;p84"/>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5"/>
        <p:cNvGrpSpPr/>
        <p:nvPr/>
      </p:nvGrpSpPr>
      <p:grpSpPr>
        <a:xfrm>
          <a:off x="0" y="0"/>
          <a:ext cx="0" cy="0"/>
          <a:chOff x="0" y="0"/>
          <a:chExt cx="0" cy="0"/>
        </a:xfrm>
      </p:grpSpPr>
      <p:pic>
        <p:nvPicPr>
          <p:cNvPr id="46" name="Google Shape;46;p85"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7" name="Google Shape;47;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8" name="Google Shape;48;p8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9" name="Google Shape;49;p8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86"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3" name="Google Shape;53;p8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4"/>
        <p:cNvGrpSpPr/>
        <p:nvPr/>
      </p:nvGrpSpPr>
      <p:grpSpPr>
        <a:xfrm>
          <a:off x="0" y="0"/>
          <a:ext cx="0" cy="0"/>
          <a:chOff x="0" y="0"/>
          <a:chExt cx="0" cy="0"/>
        </a:xfrm>
      </p:grpSpPr>
      <p:pic>
        <p:nvPicPr>
          <p:cNvPr id="55" name="Google Shape;55;p8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 name="Google Shape;56;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7" name="Google Shape;57;p8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8" name="Google Shape;58;p8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0"/>
        <p:cNvGrpSpPr/>
        <p:nvPr/>
      </p:nvGrpSpPr>
      <p:grpSpPr>
        <a:xfrm>
          <a:off x="0" y="0"/>
          <a:ext cx="0" cy="0"/>
          <a:chOff x="0" y="0"/>
          <a:chExt cx="0" cy="0"/>
        </a:xfrm>
      </p:grpSpPr>
      <p:pic>
        <p:nvPicPr>
          <p:cNvPr id="61" name="Google Shape;61;p88"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2" name="Google Shape;62;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3" name="Google Shape;63;p88"/>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4" name="Google Shape;64;p88"/>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5" name="Google Shape;65;p88"/>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88"/>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88"/>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88"/>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9"/>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9"/>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9"/>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9"/>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9"/>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1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jp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
          <p:cNvSpPr txBox="1">
            <a:spLocks noGrp="1"/>
          </p:cNvSpPr>
          <p:nvPr>
            <p:ph type="body" idx="1"/>
          </p:nvPr>
        </p:nvSpPr>
        <p:spPr>
          <a:xfrm>
            <a:off x="2727045" y="4114800"/>
            <a:ext cx="7656054"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Developing Dynamic Web Pages Using JSP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Directory Structure of JSP</a:t>
            </a:r>
            <a:endParaRPr/>
          </a:p>
        </p:txBody>
      </p:sp>
      <p:sp>
        <p:nvSpPr>
          <p:cNvPr id="321" name="Google Shape;321;p10"/>
          <p:cNvSpPr/>
          <p:nvPr/>
        </p:nvSpPr>
        <p:spPr>
          <a:xfrm>
            <a:off x="6893166" y="1633284"/>
            <a:ext cx="8323386" cy="6924562"/>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2" name="Google Shape;322;p10"/>
          <p:cNvSpPr/>
          <p:nvPr/>
        </p:nvSpPr>
        <p:spPr>
          <a:xfrm>
            <a:off x="7233451" y="1926756"/>
            <a:ext cx="2344615" cy="1128459"/>
          </a:xfrm>
          <a:prstGeom prst="rect">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web-app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(Context Root)</a:t>
            </a:r>
            <a:endParaRPr sz="2200" b="0" i="0" u="none" strike="noStrike" cap="none">
              <a:solidFill>
                <a:schemeClr val="dk1"/>
              </a:solidFill>
              <a:latin typeface="Open Sans"/>
              <a:ea typeface="Open Sans"/>
              <a:cs typeface="Open Sans"/>
              <a:sym typeface="Open Sans"/>
            </a:endParaRPr>
          </a:p>
        </p:txBody>
      </p:sp>
      <p:sp>
        <p:nvSpPr>
          <p:cNvPr id="323" name="Google Shape;323;p10"/>
          <p:cNvSpPr/>
          <p:nvPr/>
        </p:nvSpPr>
        <p:spPr>
          <a:xfrm>
            <a:off x="9460520" y="3537730"/>
            <a:ext cx="1793631" cy="673900"/>
          </a:xfrm>
          <a:prstGeom prst="rect">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WEB-INF</a:t>
            </a:r>
            <a:endParaRPr sz="2200" b="0" i="0" u="none" strike="noStrike" cap="none">
              <a:solidFill>
                <a:schemeClr val="dk1"/>
              </a:solidFill>
              <a:latin typeface="Open Sans"/>
              <a:ea typeface="Open Sans"/>
              <a:cs typeface="Open Sans"/>
              <a:sym typeface="Open Sans"/>
            </a:endParaRPr>
          </a:p>
        </p:txBody>
      </p:sp>
      <p:sp>
        <p:nvSpPr>
          <p:cNvPr id="324" name="Google Shape;324;p10"/>
          <p:cNvSpPr/>
          <p:nvPr/>
        </p:nvSpPr>
        <p:spPr>
          <a:xfrm>
            <a:off x="11125829" y="4562371"/>
            <a:ext cx="1793631" cy="673900"/>
          </a:xfrm>
          <a:prstGeom prst="rect">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classes</a:t>
            </a:r>
            <a:endParaRPr sz="2200" b="0" i="0" u="none" strike="noStrike" cap="none">
              <a:solidFill>
                <a:schemeClr val="dk1"/>
              </a:solidFill>
              <a:latin typeface="Open Sans"/>
              <a:ea typeface="Open Sans"/>
              <a:cs typeface="Open Sans"/>
              <a:sym typeface="Open Sans"/>
            </a:endParaRPr>
          </a:p>
        </p:txBody>
      </p:sp>
      <p:sp>
        <p:nvSpPr>
          <p:cNvPr id="325" name="Google Shape;325;p10"/>
          <p:cNvSpPr/>
          <p:nvPr/>
        </p:nvSpPr>
        <p:spPr>
          <a:xfrm>
            <a:off x="11254151" y="6836816"/>
            <a:ext cx="997095" cy="673900"/>
          </a:xfrm>
          <a:prstGeom prst="rect">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lib</a:t>
            </a:r>
            <a:endParaRPr sz="2200" b="0" i="0" u="none" strike="noStrike" cap="none">
              <a:solidFill>
                <a:schemeClr val="dk1"/>
              </a:solidFill>
              <a:latin typeface="Open Sans"/>
              <a:ea typeface="Open Sans"/>
              <a:cs typeface="Open Sans"/>
              <a:sym typeface="Open Sans"/>
            </a:endParaRPr>
          </a:p>
        </p:txBody>
      </p:sp>
      <p:sp>
        <p:nvSpPr>
          <p:cNvPr id="326" name="Google Shape;326;p10"/>
          <p:cNvSpPr txBox="1"/>
          <p:nvPr/>
        </p:nvSpPr>
        <p:spPr>
          <a:xfrm>
            <a:off x="12808142" y="5668161"/>
            <a:ext cx="179363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Class files</a:t>
            </a:r>
            <a:endParaRPr sz="2200" b="0" i="0" u="none" strike="noStrike" cap="none">
              <a:solidFill>
                <a:schemeClr val="dk1"/>
              </a:solidFill>
              <a:latin typeface="Open Sans"/>
              <a:ea typeface="Open Sans"/>
              <a:cs typeface="Open Sans"/>
              <a:sym typeface="Open Sans"/>
            </a:endParaRPr>
          </a:p>
        </p:txBody>
      </p:sp>
      <p:sp>
        <p:nvSpPr>
          <p:cNvPr id="327" name="Google Shape;327;p10"/>
          <p:cNvSpPr txBox="1"/>
          <p:nvPr/>
        </p:nvSpPr>
        <p:spPr>
          <a:xfrm>
            <a:off x="11125828" y="6211536"/>
            <a:ext cx="179363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web.xml</a:t>
            </a:r>
            <a:endParaRPr sz="2200" b="0" i="0" u="none" strike="noStrike" cap="none">
              <a:solidFill>
                <a:schemeClr val="dk1"/>
              </a:solidFill>
              <a:latin typeface="Open Sans"/>
              <a:ea typeface="Open Sans"/>
              <a:cs typeface="Open Sans"/>
              <a:sym typeface="Open Sans"/>
            </a:endParaRPr>
          </a:p>
        </p:txBody>
      </p:sp>
      <p:sp>
        <p:nvSpPr>
          <p:cNvPr id="328" name="Google Shape;328;p10"/>
          <p:cNvSpPr txBox="1"/>
          <p:nvPr/>
        </p:nvSpPr>
        <p:spPr>
          <a:xfrm>
            <a:off x="8962604" y="7217244"/>
            <a:ext cx="179363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a:t>
            </a:r>
            <a:endParaRPr sz="2200" b="0" i="0" u="none" strike="noStrike" cap="none">
              <a:solidFill>
                <a:schemeClr val="dk1"/>
              </a:solidFill>
              <a:latin typeface="Open Sans"/>
              <a:ea typeface="Open Sans"/>
              <a:cs typeface="Open Sans"/>
              <a:sym typeface="Open Sans"/>
            </a:endParaRPr>
          </a:p>
        </p:txBody>
      </p:sp>
      <p:sp>
        <p:nvSpPr>
          <p:cNvPr id="329" name="Google Shape;329;p10"/>
          <p:cNvSpPr txBox="1"/>
          <p:nvPr/>
        </p:nvSpPr>
        <p:spPr>
          <a:xfrm>
            <a:off x="8903988" y="7942606"/>
            <a:ext cx="60781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Static Resources (E.g. HTML, Images, etc.</a:t>
            </a:r>
            <a:endParaRPr sz="2200" b="0" i="0" u="none" strike="noStrike" cap="none">
              <a:solidFill>
                <a:schemeClr val="dk1"/>
              </a:solidFill>
              <a:latin typeface="Open Sans"/>
              <a:ea typeface="Open Sans"/>
              <a:cs typeface="Open Sans"/>
              <a:sym typeface="Open Sans"/>
            </a:endParaRPr>
          </a:p>
        </p:txBody>
      </p:sp>
      <p:cxnSp>
        <p:nvCxnSpPr>
          <p:cNvPr id="330" name="Google Shape;330;p10"/>
          <p:cNvCxnSpPr/>
          <p:nvPr/>
        </p:nvCxnSpPr>
        <p:spPr>
          <a:xfrm>
            <a:off x="8409351" y="3055215"/>
            <a:ext cx="0" cy="5150939"/>
          </a:xfrm>
          <a:prstGeom prst="straightConnector1">
            <a:avLst/>
          </a:prstGeom>
          <a:noFill/>
          <a:ln w="9525" cap="flat" cmpd="sng">
            <a:solidFill>
              <a:schemeClr val="dk1"/>
            </a:solidFill>
            <a:prstDash val="solid"/>
            <a:round/>
            <a:headEnd type="none" w="sm" len="sm"/>
            <a:tailEnd type="none" w="sm" len="sm"/>
          </a:ln>
        </p:spPr>
      </p:cxnSp>
      <p:cxnSp>
        <p:nvCxnSpPr>
          <p:cNvPr id="331" name="Google Shape;331;p10"/>
          <p:cNvCxnSpPr/>
          <p:nvPr/>
        </p:nvCxnSpPr>
        <p:spPr>
          <a:xfrm>
            <a:off x="8409351" y="8206154"/>
            <a:ext cx="494637" cy="0"/>
          </a:xfrm>
          <a:prstGeom prst="straightConnector1">
            <a:avLst/>
          </a:prstGeom>
          <a:noFill/>
          <a:ln w="9525" cap="flat" cmpd="sng">
            <a:solidFill>
              <a:schemeClr val="dk1"/>
            </a:solidFill>
            <a:prstDash val="solid"/>
            <a:round/>
            <a:headEnd type="none" w="sm" len="sm"/>
            <a:tailEnd type="none" w="sm" len="sm"/>
          </a:ln>
        </p:spPr>
      </p:cxnSp>
      <p:cxnSp>
        <p:nvCxnSpPr>
          <p:cNvPr id="332" name="Google Shape;332;p10"/>
          <p:cNvCxnSpPr/>
          <p:nvPr/>
        </p:nvCxnSpPr>
        <p:spPr>
          <a:xfrm>
            <a:off x="8467967" y="7428655"/>
            <a:ext cx="494637" cy="0"/>
          </a:xfrm>
          <a:prstGeom prst="straightConnector1">
            <a:avLst/>
          </a:prstGeom>
          <a:noFill/>
          <a:ln w="9525" cap="flat" cmpd="sng">
            <a:solidFill>
              <a:schemeClr val="dk1"/>
            </a:solidFill>
            <a:prstDash val="solid"/>
            <a:round/>
            <a:headEnd type="none" w="sm" len="sm"/>
            <a:tailEnd type="none" w="sm" len="sm"/>
          </a:ln>
        </p:spPr>
      </p:cxnSp>
      <p:cxnSp>
        <p:nvCxnSpPr>
          <p:cNvPr id="333" name="Google Shape;333;p10"/>
          <p:cNvCxnSpPr/>
          <p:nvPr/>
        </p:nvCxnSpPr>
        <p:spPr>
          <a:xfrm>
            <a:off x="8467967" y="3880339"/>
            <a:ext cx="992553" cy="0"/>
          </a:xfrm>
          <a:prstGeom prst="straightConnector1">
            <a:avLst/>
          </a:prstGeom>
          <a:noFill/>
          <a:ln w="9525" cap="flat" cmpd="sng">
            <a:solidFill>
              <a:schemeClr val="dk1"/>
            </a:solidFill>
            <a:prstDash val="solid"/>
            <a:round/>
            <a:headEnd type="none" w="sm" len="sm"/>
            <a:tailEnd type="none" w="sm" len="sm"/>
          </a:ln>
        </p:spPr>
      </p:cxnSp>
      <p:cxnSp>
        <p:nvCxnSpPr>
          <p:cNvPr id="334" name="Google Shape;334;p10"/>
          <p:cNvCxnSpPr/>
          <p:nvPr/>
        </p:nvCxnSpPr>
        <p:spPr>
          <a:xfrm>
            <a:off x="10367104" y="4217844"/>
            <a:ext cx="0" cy="2999400"/>
          </a:xfrm>
          <a:prstGeom prst="straightConnector1">
            <a:avLst/>
          </a:prstGeom>
          <a:noFill/>
          <a:ln w="9525" cap="flat" cmpd="sng">
            <a:solidFill>
              <a:schemeClr val="dk1"/>
            </a:solidFill>
            <a:prstDash val="solid"/>
            <a:round/>
            <a:headEnd type="none" w="sm" len="sm"/>
            <a:tailEnd type="none" w="sm" len="sm"/>
          </a:ln>
        </p:spPr>
      </p:cxnSp>
      <p:cxnSp>
        <p:nvCxnSpPr>
          <p:cNvPr id="335" name="Google Shape;335;p10"/>
          <p:cNvCxnSpPr/>
          <p:nvPr/>
        </p:nvCxnSpPr>
        <p:spPr>
          <a:xfrm>
            <a:off x="10367104" y="7217244"/>
            <a:ext cx="887047" cy="0"/>
          </a:xfrm>
          <a:prstGeom prst="straightConnector1">
            <a:avLst/>
          </a:prstGeom>
          <a:noFill/>
          <a:ln w="9525" cap="flat" cmpd="sng">
            <a:solidFill>
              <a:schemeClr val="dk1"/>
            </a:solidFill>
            <a:prstDash val="solid"/>
            <a:round/>
            <a:headEnd type="none" w="sm" len="sm"/>
            <a:tailEnd type="none" w="sm" len="sm"/>
          </a:ln>
        </p:spPr>
      </p:cxnSp>
      <p:cxnSp>
        <p:nvCxnSpPr>
          <p:cNvPr id="336" name="Google Shape;336;p10"/>
          <p:cNvCxnSpPr/>
          <p:nvPr/>
        </p:nvCxnSpPr>
        <p:spPr>
          <a:xfrm>
            <a:off x="10367104" y="6408351"/>
            <a:ext cx="758724" cy="0"/>
          </a:xfrm>
          <a:prstGeom prst="straightConnector1">
            <a:avLst/>
          </a:prstGeom>
          <a:noFill/>
          <a:ln w="9525" cap="flat" cmpd="sng">
            <a:solidFill>
              <a:schemeClr val="dk1"/>
            </a:solidFill>
            <a:prstDash val="solid"/>
            <a:round/>
            <a:headEnd type="none" w="sm" len="sm"/>
            <a:tailEnd type="none" w="sm" len="sm"/>
          </a:ln>
        </p:spPr>
      </p:cxnSp>
      <p:cxnSp>
        <p:nvCxnSpPr>
          <p:cNvPr id="337" name="Google Shape;337;p10"/>
          <p:cNvCxnSpPr/>
          <p:nvPr/>
        </p:nvCxnSpPr>
        <p:spPr>
          <a:xfrm>
            <a:off x="10367104" y="4919520"/>
            <a:ext cx="758724" cy="0"/>
          </a:xfrm>
          <a:prstGeom prst="straightConnector1">
            <a:avLst/>
          </a:prstGeom>
          <a:noFill/>
          <a:ln w="9525" cap="flat" cmpd="sng">
            <a:solidFill>
              <a:schemeClr val="dk1"/>
            </a:solidFill>
            <a:prstDash val="solid"/>
            <a:round/>
            <a:headEnd type="none" w="sm" len="sm"/>
            <a:tailEnd type="none" w="sm" len="sm"/>
          </a:ln>
        </p:spPr>
      </p:cxnSp>
      <p:cxnSp>
        <p:nvCxnSpPr>
          <p:cNvPr id="338" name="Google Shape;338;p10"/>
          <p:cNvCxnSpPr/>
          <p:nvPr/>
        </p:nvCxnSpPr>
        <p:spPr>
          <a:xfrm>
            <a:off x="11973166" y="5263252"/>
            <a:ext cx="0" cy="574840"/>
          </a:xfrm>
          <a:prstGeom prst="straightConnector1">
            <a:avLst/>
          </a:prstGeom>
          <a:noFill/>
          <a:ln w="9525" cap="flat" cmpd="sng">
            <a:solidFill>
              <a:schemeClr val="dk1"/>
            </a:solidFill>
            <a:prstDash val="solid"/>
            <a:round/>
            <a:headEnd type="none" w="sm" len="sm"/>
            <a:tailEnd type="none" w="sm" len="sm"/>
          </a:ln>
        </p:spPr>
      </p:cxnSp>
      <p:cxnSp>
        <p:nvCxnSpPr>
          <p:cNvPr id="339" name="Google Shape;339;p10"/>
          <p:cNvCxnSpPr/>
          <p:nvPr/>
        </p:nvCxnSpPr>
        <p:spPr>
          <a:xfrm>
            <a:off x="11973166" y="5838092"/>
            <a:ext cx="758724" cy="0"/>
          </a:xfrm>
          <a:prstGeom prst="straightConnector1">
            <a:avLst/>
          </a:prstGeom>
          <a:noFill/>
          <a:ln w="9525" cap="flat" cmpd="sng">
            <a:solidFill>
              <a:schemeClr val="dk1"/>
            </a:solidFill>
            <a:prstDash val="solid"/>
            <a:round/>
            <a:headEnd type="none" w="sm" len="sm"/>
            <a:tailEnd type="none" w="sm" len="sm"/>
          </a:ln>
        </p:spPr>
      </p:cxnSp>
      <p:sp>
        <p:nvSpPr>
          <p:cNvPr id="340" name="Google Shape;340;p10"/>
          <p:cNvSpPr/>
          <p:nvPr/>
        </p:nvSpPr>
        <p:spPr>
          <a:xfrm>
            <a:off x="442518" y="2303321"/>
            <a:ext cx="5232397" cy="5232397"/>
          </a:xfrm>
          <a:prstGeom prst="diamond">
            <a:avLst/>
          </a:prstGeom>
          <a:solidFill>
            <a:srgbClr val="FAC36F"/>
          </a:solidFill>
          <a:ln w="25400" cap="flat" cmpd="sng">
            <a:solidFill>
              <a:srgbClr val="BF9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directory structure of the JSP page is the same as that of a servlet. The JSP page is placed outside the WEB-INF folder or in any directory.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41" name="Google Shape;341;p10"/>
          <p:cNvCxnSpPr>
            <a:stCxn id="340" idx="3"/>
          </p:cNvCxnSpPr>
          <p:nvPr/>
        </p:nvCxnSpPr>
        <p:spPr>
          <a:xfrm>
            <a:off x="5674915" y="4919520"/>
            <a:ext cx="1128300" cy="0"/>
          </a:xfrm>
          <a:prstGeom prst="straightConnector1">
            <a:avLst/>
          </a:prstGeom>
          <a:noFill/>
          <a:ln w="9525" cap="flat" cmpd="sng">
            <a:solidFill>
              <a:srgbClr val="5597D3"/>
            </a:solidFill>
            <a:prstDash val="solid"/>
            <a:round/>
            <a:headEnd type="none" w="sm" len="sm"/>
            <a:tailEnd type="triangle" w="med" len="med"/>
          </a:ln>
        </p:spPr>
      </p:cxnSp>
      <p:pic>
        <p:nvPicPr>
          <p:cNvPr id="342" name="Google Shape;342;p10"/>
          <p:cNvPicPr preferRelativeResize="0"/>
          <p:nvPr/>
        </p:nvPicPr>
        <p:blipFill rotWithShape="1">
          <a:blip r:embed="rId3">
            <a:alphaModFix/>
          </a:blip>
          <a:srcRect/>
          <a:stretch/>
        </p:blipFill>
        <p:spPr>
          <a:xfrm>
            <a:off x="4826653" y="603159"/>
            <a:ext cx="6569391"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1"/>
          <p:cNvSpPr/>
          <p:nvPr/>
        </p:nvSpPr>
        <p:spPr>
          <a:xfrm flipH="1">
            <a:off x="8580648" y="3891657"/>
            <a:ext cx="4922404" cy="2305520"/>
          </a:xfrm>
          <a:prstGeom prst="homePlate">
            <a:avLst>
              <a:gd name="adj"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8" name="Google Shape;348;p11"/>
          <p:cNvSpPr/>
          <p:nvPr/>
        </p:nvSpPr>
        <p:spPr>
          <a:xfrm>
            <a:off x="2712402" y="3891657"/>
            <a:ext cx="4922404" cy="2305520"/>
          </a:xfrm>
          <a:prstGeom prst="homePlate">
            <a:avLst>
              <a:gd name="adj"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9" name="Google Shape;349;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JSP API</a:t>
            </a:r>
            <a:endParaRPr/>
          </a:p>
        </p:txBody>
      </p:sp>
      <p:sp>
        <p:nvSpPr>
          <p:cNvPr id="350" name="Google Shape;350;p11"/>
          <p:cNvSpPr/>
          <p:nvPr/>
        </p:nvSpPr>
        <p:spPr>
          <a:xfrm>
            <a:off x="2672773" y="1356986"/>
            <a:ext cx="1091045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API stands for </a:t>
            </a:r>
            <a:r>
              <a:rPr lang="en-US" sz="2200" b="1" i="0" u="none" strike="noStrike" cap="none">
                <a:solidFill>
                  <a:srgbClr val="000000"/>
                </a:solidFill>
                <a:latin typeface="Open Sans"/>
                <a:ea typeface="Open Sans"/>
                <a:cs typeface="Open Sans"/>
                <a:sym typeface="Open Sans"/>
              </a:rPr>
              <a:t>Application Programming Interface. </a:t>
            </a:r>
            <a:r>
              <a:rPr lang="en-US" sz="2200" b="0" i="0" u="none" strike="noStrike" cap="none">
                <a:solidFill>
                  <a:srgbClr val="000000"/>
                </a:solidFill>
                <a:latin typeface="Open Sans"/>
                <a:ea typeface="Open Sans"/>
                <a:cs typeface="Open Sans"/>
                <a:sym typeface="Open Sans"/>
              </a:rPr>
              <a:t>It allows programmers to  build software applications in Java.</a:t>
            </a:r>
            <a:endParaRPr sz="2200" b="0" i="0" u="none" strike="noStrike" cap="none">
              <a:solidFill>
                <a:schemeClr val="dk1"/>
              </a:solidFill>
              <a:latin typeface="Open Sans"/>
              <a:ea typeface="Open Sans"/>
              <a:cs typeface="Open Sans"/>
              <a:sym typeface="Open Sans"/>
            </a:endParaRPr>
          </a:p>
        </p:txBody>
      </p:sp>
      <p:sp>
        <p:nvSpPr>
          <p:cNvPr id="351" name="Google Shape;351;p11"/>
          <p:cNvSpPr/>
          <p:nvPr/>
        </p:nvSpPr>
        <p:spPr>
          <a:xfrm>
            <a:off x="6975239" y="3903922"/>
            <a:ext cx="2305521" cy="2305521"/>
          </a:xfrm>
          <a:prstGeom prst="ellipse">
            <a:avLst/>
          </a:prstGeom>
          <a:solidFill>
            <a:srgbClr val="F38573"/>
          </a:solid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JSP API</a:t>
            </a:r>
            <a:endParaRPr sz="2400" b="0" i="0" u="none" strike="noStrike" cap="none">
              <a:solidFill>
                <a:schemeClr val="lt1"/>
              </a:solidFill>
              <a:latin typeface="Open Sans"/>
              <a:ea typeface="Open Sans"/>
              <a:cs typeface="Open Sans"/>
              <a:sym typeface="Open Sans"/>
            </a:endParaRPr>
          </a:p>
        </p:txBody>
      </p:sp>
      <p:sp>
        <p:nvSpPr>
          <p:cNvPr id="352" name="Google Shape;352;p11"/>
          <p:cNvSpPr/>
          <p:nvPr/>
        </p:nvSpPr>
        <p:spPr>
          <a:xfrm>
            <a:off x="3553621" y="4141113"/>
            <a:ext cx="26789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Open Sans"/>
                <a:ea typeface="Open Sans"/>
                <a:cs typeface="Open Sans"/>
                <a:sym typeface="Open Sans"/>
              </a:rPr>
              <a:t>javax.servlet.jsp</a:t>
            </a:r>
            <a:endParaRPr sz="2400" b="1" i="0" u="none" strike="noStrike" cap="none">
              <a:solidFill>
                <a:srgbClr val="000000"/>
              </a:solidFill>
              <a:latin typeface="Open Sans"/>
              <a:ea typeface="Open Sans"/>
              <a:cs typeface="Open Sans"/>
              <a:sym typeface="Open Sans"/>
            </a:endParaRPr>
          </a:p>
        </p:txBody>
      </p:sp>
      <p:sp>
        <p:nvSpPr>
          <p:cNvPr id="353" name="Google Shape;353;p11"/>
          <p:cNvSpPr/>
          <p:nvPr/>
        </p:nvSpPr>
        <p:spPr>
          <a:xfrm>
            <a:off x="9696443" y="4141113"/>
            <a:ext cx="3745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Open Sans"/>
                <a:ea typeface="Open Sans"/>
                <a:cs typeface="Open Sans"/>
                <a:sym typeface="Open Sans"/>
              </a:rPr>
              <a:t>javax.servlet.jsp.tagext</a:t>
            </a:r>
            <a:endParaRPr sz="2400" b="1" i="0" u="none" strike="noStrike" cap="none">
              <a:solidFill>
                <a:srgbClr val="000000"/>
              </a:solidFill>
              <a:latin typeface="Open Sans"/>
              <a:ea typeface="Open Sans"/>
              <a:cs typeface="Open Sans"/>
              <a:sym typeface="Open Sans"/>
            </a:endParaRPr>
          </a:p>
        </p:txBody>
      </p:sp>
      <p:sp>
        <p:nvSpPr>
          <p:cNvPr id="354" name="Google Shape;354;p11"/>
          <p:cNvSpPr/>
          <p:nvPr/>
        </p:nvSpPr>
        <p:spPr>
          <a:xfrm>
            <a:off x="2970772" y="4845979"/>
            <a:ext cx="3844636"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Contains classes and interfaces that describe JSP page implementation</a:t>
            </a:r>
            <a:endParaRPr sz="2200" b="0" i="0" u="none" strike="noStrike" cap="none">
              <a:solidFill>
                <a:schemeClr val="dk1"/>
              </a:solidFill>
              <a:latin typeface="Arial"/>
              <a:ea typeface="Arial"/>
              <a:cs typeface="Arial"/>
              <a:sym typeface="Arial"/>
            </a:endParaRPr>
          </a:p>
        </p:txBody>
      </p:sp>
      <p:sp>
        <p:nvSpPr>
          <p:cNvPr id="355" name="Google Shape;355;p11"/>
          <p:cNvSpPr/>
          <p:nvPr/>
        </p:nvSpPr>
        <p:spPr>
          <a:xfrm>
            <a:off x="9696450" y="4845975"/>
            <a:ext cx="3559800" cy="110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Used to define tag libraries for identifying custom tags in JSP page</a:t>
            </a:r>
            <a:endParaRPr sz="2200" b="0" i="0" u="none" strike="noStrike" cap="none">
              <a:solidFill>
                <a:schemeClr val="dk1"/>
              </a:solidFill>
              <a:latin typeface="Open Sans"/>
              <a:ea typeface="Open Sans"/>
              <a:cs typeface="Open Sans"/>
              <a:sym typeface="Open Sans"/>
            </a:endParaRPr>
          </a:p>
        </p:txBody>
      </p:sp>
      <p:pic>
        <p:nvPicPr>
          <p:cNvPr id="356" name="Google Shape;356;p11"/>
          <p:cNvPicPr preferRelativeResize="0"/>
          <p:nvPr/>
        </p:nvPicPr>
        <p:blipFill rotWithShape="1">
          <a:blip r:embed="rId3">
            <a:alphaModFix/>
          </a:blip>
          <a:srcRect/>
          <a:stretch/>
        </p:blipFill>
        <p:spPr>
          <a:xfrm>
            <a:off x="7084621" y="603159"/>
            <a:ext cx="2093211"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javax.servlet.jsp Package</a:t>
            </a:r>
            <a:endParaRPr/>
          </a:p>
        </p:txBody>
      </p:sp>
      <p:sp>
        <p:nvSpPr>
          <p:cNvPr id="362" name="Google Shape;362;p12"/>
          <p:cNvSpPr/>
          <p:nvPr/>
        </p:nvSpPr>
        <p:spPr>
          <a:xfrm>
            <a:off x="6049256" y="1649875"/>
            <a:ext cx="4222351" cy="1163782"/>
          </a:xfrm>
          <a:prstGeom prst="flowChartPreparation">
            <a:avLst/>
          </a:prstGeom>
          <a:solidFill>
            <a:srgbClr val="99D35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javax.servlet.jsp</a:t>
            </a:r>
            <a:endParaRPr sz="2400" b="0" i="0" u="none" strike="noStrike" cap="none">
              <a:solidFill>
                <a:schemeClr val="lt1"/>
              </a:solidFill>
              <a:latin typeface="Open Sans"/>
              <a:ea typeface="Open Sans"/>
              <a:cs typeface="Open Sans"/>
              <a:sym typeface="Open Sans"/>
            </a:endParaRPr>
          </a:p>
        </p:txBody>
      </p:sp>
      <p:sp>
        <p:nvSpPr>
          <p:cNvPr id="363" name="Google Shape;363;p12"/>
          <p:cNvSpPr/>
          <p:nvPr/>
        </p:nvSpPr>
        <p:spPr>
          <a:xfrm>
            <a:off x="4551218" y="3262745"/>
            <a:ext cx="2366461" cy="852054"/>
          </a:xfrm>
          <a:prstGeom prst="roundRect">
            <a:avLst>
              <a:gd name="adj" fmla="val 16667"/>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Interfaces</a:t>
            </a:r>
            <a:endParaRPr sz="2200" b="0" i="0" u="none" strike="noStrike" cap="none">
              <a:solidFill>
                <a:schemeClr val="lt1"/>
              </a:solidFill>
              <a:latin typeface="Open Sans"/>
              <a:ea typeface="Open Sans"/>
              <a:cs typeface="Open Sans"/>
              <a:sym typeface="Open Sans"/>
            </a:endParaRPr>
          </a:p>
        </p:txBody>
      </p:sp>
      <p:sp>
        <p:nvSpPr>
          <p:cNvPr id="364" name="Google Shape;364;p12"/>
          <p:cNvSpPr/>
          <p:nvPr/>
        </p:nvSpPr>
        <p:spPr>
          <a:xfrm>
            <a:off x="9486312" y="3262745"/>
            <a:ext cx="2366461" cy="852054"/>
          </a:xfrm>
          <a:prstGeom prst="roundRect">
            <a:avLst>
              <a:gd name="adj" fmla="val 16667"/>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Classes</a:t>
            </a:r>
            <a:endParaRPr sz="2200" b="0" i="0" u="none" strike="noStrike" cap="none">
              <a:solidFill>
                <a:schemeClr val="lt1"/>
              </a:solidFill>
              <a:latin typeface="Open Sans"/>
              <a:ea typeface="Open Sans"/>
              <a:cs typeface="Open Sans"/>
              <a:sym typeface="Open Sans"/>
            </a:endParaRPr>
          </a:p>
        </p:txBody>
      </p:sp>
      <p:sp>
        <p:nvSpPr>
          <p:cNvPr id="365" name="Google Shape;365;p12"/>
          <p:cNvSpPr/>
          <p:nvPr/>
        </p:nvSpPr>
        <p:spPr>
          <a:xfrm>
            <a:off x="4817209" y="4623255"/>
            <a:ext cx="120738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JspPage</a:t>
            </a:r>
            <a:endParaRPr sz="2200" b="0" i="0" u="none" strike="noStrike" cap="none">
              <a:solidFill>
                <a:srgbClr val="000000"/>
              </a:solidFill>
              <a:latin typeface="Open Sans"/>
              <a:ea typeface="Open Sans"/>
              <a:cs typeface="Open Sans"/>
              <a:sym typeface="Open Sans"/>
            </a:endParaRPr>
          </a:p>
        </p:txBody>
      </p:sp>
      <p:sp>
        <p:nvSpPr>
          <p:cNvPr id="366" name="Google Shape;366;p12"/>
          <p:cNvSpPr/>
          <p:nvPr/>
        </p:nvSpPr>
        <p:spPr>
          <a:xfrm>
            <a:off x="4771473" y="5483427"/>
            <a:ext cx="178766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HttpJspPage</a:t>
            </a:r>
            <a:endParaRPr sz="2200" b="0" i="0" u="none" strike="noStrike" cap="none">
              <a:solidFill>
                <a:srgbClr val="000000"/>
              </a:solidFill>
              <a:latin typeface="Open Sans"/>
              <a:ea typeface="Open Sans"/>
              <a:cs typeface="Open Sans"/>
              <a:sym typeface="Open Sans"/>
            </a:endParaRPr>
          </a:p>
        </p:txBody>
      </p:sp>
      <p:cxnSp>
        <p:nvCxnSpPr>
          <p:cNvPr id="367" name="Google Shape;367;p12"/>
          <p:cNvCxnSpPr>
            <a:stCxn id="363" idx="1"/>
          </p:cNvCxnSpPr>
          <p:nvPr/>
        </p:nvCxnSpPr>
        <p:spPr>
          <a:xfrm rot="10800000">
            <a:off x="3969218" y="3688772"/>
            <a:ext cx="582000" cy="0"/>
          </a:xfrm>
          <a:prstGeom prst="straightConnector1">
            <a:avLst/>
          </a:prstGeom>
          <a:noFill/>
          <a:ln w="9525" cap="flat" cmpd="sng">
            <a:solidFill>
              <a:schemeClr val="dk1"/>
            </a:solidFill>
            <a:prstDash val="solid"/>
            <a:round/>
            <a:headEnd type="none" w="sm" len="sm"/>
            <a:tailEnd type="none" w="sm" len="sm"/>
          </a:ln>
        </p:spPr>
      </p:cxnSp>
      <p:cxnSp>
        <p:nvCxnSpPr>
          <p:cNvPr id="368" name="Google Shape;368;p12"/>
          <p:cNvCxnSpPr/>
          <p:nvPr/>
        </p:nvCxnSpPr>
        <p:spPr>
          <a:xfrm rot="10800000" flipH="1">
            <a:off x="3969327" y="3688772"/>
            <a:ext cx="1" cy="2010099"/>
          </a:xfrm>
          <a:prstGeom prst="straightConnector1">
            <a:avLst/>
          </a:prstGeom>
          <a:noFill/>
          <a:ln w="9525" cap="flat" cmpd="sng">
            <a:solidFill>
              <a:schemeClr val="dk1"/>
            </a:solidFill>
            <a:prstDash val="solid"/>
            <a:round/>
            <a:headEnd type="none" w="sm" len="sm"/>
            <a:tailEnd type="none" w="sm" len="sm"/>
          </a:ln>
        </p:spPr>
      </p:cxnSp>
      <p:cxnSp>
        <p:nvCxnSpPr>
          <p:cNvPr id="369" name="Google Shape;369;p12"/>
          <p:cNvCxnSpPr/>
          <p:nvPr/>
        </p:nvCxnSpPr>
        <p:spPr>
          <a:xfrm rot="10800000">
            <a:off x="3969327" y="5698871"/>
            <a:ext cx="581891" cy="0"/>
          </a:xfrm>
          <a:prstGeom prst="straightConnector1">
            <a:avLst/>
          </a:prstGeom>
          <a:noFill/>
          <a:ln w="9525" cap="flat" cmpd="sng">
            <a:solidFill>
              <a:schemeClr val="dk1"/>
            </a:solidFill>
            <a:prstDash val="solid"/>
            <a:round/>
            <a:headEnd type="none" w="sm" len="sm"/>
            <a:tailEnd type="none" w="sm" len="sm"/>
          </a:ln>
        </p:spPr>
      </p:cxnSp>
      <p:cxnSp>
        <p:nvCxnSpPr>
          <p:cNvPr id="370" name="Google Shape;370;p12"/>
          <p:cNvCxnSpPr/>
          <p:nvPr/>
        </p:nvCxnSpPr>
        <p:spPr>
          <a:xfrm rot="10800000">
            <a:off x="3969327" y="4838699"/>
            <a:ext cx="581891" cy="0"/>
          </a:xfrm>
          <a:prstGeom prst="straightConnector1">
            <a:avLst/>
          </a:prstGeom>
          <a:noFill/>
          <a:ln w="9525" cap="flat" cmpd="sng">
            <a:solidFill>
              <a:schemeClr val="dk1"/>
            </a:solidFill>
            <a:prstDash val="solid"/>
            <a:round/>
            <a:headEnd type="none" w="sm" len="sm"/>
            <a:tailEnd type="none" w="sm" len="sm"/>
          </a:ln>
        </p:spPr>
      </p:cxnSp>
      <p:cxnSp>
        <p:nvCxnSpPr>
          <p:cNvPr id="371" name="Google Shape;371;p12"/>
          <p:cNvCxnSpPr/>
          <p:nvPr/>
        </p:nvCxnSpPr>
        <p:spPr>
          <a:xfrm rot="10800000">
            <a:off x="8904421" y="3688772"/>
            <a:ext cx="581891" cy="0"/>
          </a:xfrm>
          <a:prstGeom prst="straightConnector1">
            <a:avLst/>
          </a:prstGeom>
          <a:noFill/>
          <a:ln w="9525" cap="flat" cmpd="sng">
            <a:solidFill>
              <a:schemeClr val="dk1"/>
            </a:solidFill>
            <a:prstDash val="solid"/>
            <a:round/>
            <a:headEnd type="none" w="sm" len="sm"/>
            <a:tailEnd type="none" w="sm" len="sm"/>
          </a:ln>
        </p:spPr>
      </p:cxnSp>
      <p:cxnSp>
        <p:nvCxnSpPr>
          <p:cNvPr id="372" name="Google Shape;372;p12"/>
          <p:cNvCxnSpPr/>
          <p:nvPr/>
        </p:nvCxnSpPr>
        <p:spPr>
          <a:xfrm rot="10800000">
            <a:off x="8904422" y="3688773"/>
            <a:ext cx="0" cy="4470452"/>
          </a:xfrm>
          <a:prstGeom prst="straightConnector1">
            <a:avLst/>
          </a:prstGeom>
          <a:noFill/>
          <a:ln w="9525" cap="flat" cmpd="sng">
            <a:solidFill>
              <a:schemeClr val="dk1"/>
            </a:solidFill>
            <a:prstDash val="solid"/>
            <a:round/>
            <a:headEnd type="none" w="sm" len="sm"/>
            <a:tailEnd type="none" w="sm" len="sm"/>
          </a:ln>
        </p:spPr>
      </p:cxnSp>
      <p:cxnSp>
        <p:nvCxnSpPr>
          <p:cNvPr id="373" name="Google Shape;373;p12"/>
          <p:cNvCxnSpPr/>
          <p:nvPr/>
        </p:nvCxnSpPr>
        <p:spPr>
          <a:xfrm rot="10800000">
            <a:off x="8904420" y="5499596"/>
            <a:ext cx="581891" cy="0"/>
          </a:xfrm>
          <a:prstGeom prst="straightConnector1">
            <a:avLst/>
          </a:prstGeom>
          <a:noFill/>
          <a:ln w="9525" cap="flat" cmpd="sng">
            <a:solidFill>
              <a:schemeClr val="dk1"/>
            </a:solidFill>
            <a:prstDash val="solid"/>
            <a:round/>
            <a:headEnd type="none" w="sm" len="sm"/>
            <a:tailEnd type="none" w="sm" len="sm"/>
          </a:ln>
        </p:spPr>
      </p:cxnSp>
      <p:cxnSp>
        <p:nvCxnSpPr>
          <p:cNvPr id="374" name="Google Shape;374;p12"/>
          <p:cNvCxnSpPr/>
          <p:nvPr/>
        </p:nvCxnSpPr>
        <p:spPr>
          <a:xfrm rot="10800000">
            <a:off x="8904421" y="4838699"/>
            <a:ext cx="581891" cy="0"/>
          </a:xfrm>
          <a:prstGeom prst="straightConnector1">
            <a:avLst/>
          </a:prstGeom>
          <a:noFill/>
          <a:ln w="9525" cap="flat" cmpd="sng">
            <a:solidFill>
              <a:schemeClr val="dk1"/>
            </a:solidFill>
            <a:prstDash val="solid"/>
            <a:round/>
            <a:headEnd type="none" w="sm" len="sm"/>
            <a:tailEnd type="none" w="sm" len="sm"/>
          </a:ln>
        </p:spPr>
      </p:cxnSp>
      <p:sp>
        <p:nvSpPr>
          <p:cNvPr id="375" name="Google Shape;375;p12"/>
          <p:cNvSpPr/>
          <p:nvPr/>
        </p:nvSpPr>
        <p:spPr>
          <a:xfrm>
            <a:off x="9862334" y="4598315"/>
            <a:ext cx="138736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JspWriter</a:t>
            </a:r>
            <a:endParaRPr sz="2200" b="0" i="0" u="none" strike="noStrike" cap="none">
              <a:solidFill>
                <a:srgbClr val="000000"/>
              </a:solidFill>
              <a:latin typeface="Open Sans"/>
              <a:ea typeface="Open Sans"/>
              <a:cs typeface="Open Sans"/>
              <a:sym typeface="Open Sans"/>
            </a:endParaRPr>
          </a:p>
        </p:txBody>
      </p:sp>
      <p:sp>
        <p:nvSpPr>
          <p:cNvPr id="376" name="Google Shape;376;p12"/>
          <p:cNvSpPr/>
          <p:nvPr/>
        </p:nvSpPr>
        <p:spPr>
          <a:xfrm>
            <a:off x="9820408" y="5255160"/>
            <a:ext cx="18445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PageContext</a:t>
            </a:r>
            <a:endParaRPr sz="2200" b="0" i="0" u="none" strike="noStrike" cap="none">
              <a:solidFill>
                <a:srgbClr val="000000"/>
              </a:solidFill>
              <a:latin typeface="Open Sans"/>
              <a:ea typeface="Open Sans"/>
              <a:cs typeface="Open Sans"/>
              <a:sym typeface="Open Sans"/>
            </a:endParaRPr>
          </a:p>
        </p:txBody>
      </p:sp>
      <p:cxnSp>
        <p:nvCxnSpPr>
          <p:cNvPr id="377" name="Google Shape;377;p12"/>
          <p:cNvCxnSpPr/>
          <p:nvPr/>
        </p:nvCxnSpPr>
        <p:spPr>
          <a:xfrm rot="10800000">
            <a:off x="8904419" y="6892655"/>
            <a:ext cx="581891" cy="0"/>
          </a:xfrm>
          <a:prstGeom prst="straightConnector1">
            <a:avLst/>
          </a:prstGeom>
          <a:noFill/>
          <a:ln w="9525" cap="flat" cmpd="sng">
            <a:solidFill>
              <a:schemeClr val="dk1"/>
            </a:solidFill>
            <a:prstDash val="solid"/>
            <a:round/>
            <a:headEnd type="none" w="sm" len="sm"/>
            <a:tailEnd type="none" w="sm" len="sm"/>
          </a:ln>
        </p:spPr>
      </p:cxnSp>
      <p:cxnSp>
        <p:nvCxnSpPr>
          <p:cNvPr id="378" name="Google Shape;378;p12"/>
          <p:cNvCxnSpPr/>
          <p:nvPr/>
        </p:nvCxnSpPr>
        <p:spPr>
          <a:xfrm rot="10800000">
            <a:off x="8904419" y="6228785"/>
            <a:ext cx="581891" cy="0"/>
          </a:xfrm>
          <a:prstGeom prst="straightConnector1">
            <a:avLst/>
          </a:prstGeom>
          <a:noFill/>
          <a:ln w="9525" cap="flat" cmpd="sng">
            <a:solidFill>
              <a:schemeClr val="dk1"/>
            </a:solidFill>
            <a:prstDash val="solid"/>
            <a:round/>
            <a:headEnd type="none" w="sm" len="sm"/>
            <a:tailEnd type="none" w="sm" len="sm"/>
          </a:ln>
        </p:spPr>
      </p:cxnSp>
      <p:cxnSp>
        <p:nvCxnSpPr>
          <p:cNvPr id="379" name="Google Shape;379;p12"/>
          <p:cNvCxnSpPr/>
          <p:nvPr/>
        </p:nvCxnSpPr>
        <p:spPr>
          <a:xfrm rot="10800000">
            <a:off x="8904419" y="8159225"/>
            <a:ext cx="581891" cy="0"/>
          </a:xfrm>
          <a:prstGeom prst="straightConnector1">
            <a:avLst/>
          </a:prstGeom>
          <a:noFill/>
          <a:ln w="9525" cap="flat" cmpd="sng">
            <a:solidFill>
              <a:schemeClr val="dk1"/>
            </a:solidFill>
            <a:prstDash val="solid"/>
            <a:round/>
            <a:headEnd type="none" w="sm" len="sm"/>
            <a:tailEnd type="none" w="sm" len="sm"/>
          </a:ln>
        </p:spPr>
      </p:cxnSp>
      <p:cxnSp>
        <p:nvCxnSpPr>
          <p:cNvPr id="380" name="Google Shape;380;p12"/>
          <p:cNvCxnSpPr/>
          <p:nvPr/>
        </p:nvCxnSpPr>
        <p:spPr>
          <a:xfrm rot="10800000">
            <a:off x="8904419" y="7535744"/>
            <a:ext cx="581891" cy="0"/>
          </a:xfrm>
          <a:prstGeom prst="straightConnector1">
            <a:avLst/>
          </a:prstGeom>
          <a:noFill/>
          <a:ln w="9525" cap="flat" cmpd="sng">
            <a:solidFill>
              <a:schemeClr val="dk1"/>
            </a:solidFill>
            <a:prstDash val="solid"/>
            <a:round/>
            <a:headEnd type="none" w="sm" len="sm"/>
            <a:tailEnd type="none" w="sm" len="sm"/>
          </a:ln>
        </p:spPr>
      </p:cxnSp>
      <p:sp>
        <p:nvSpPr>
          <p:cNvPr id="381" name="Google Shape;381;p12"/>
          <p:cNvSpPr/>
          <p:nvPr/>
        </p:nvSpPr>
        <p:spPr>
          <a:xfrm>
            <a:off x="9820408" y="5961882"/>
            <a:ext cx="15327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JspFactory</a:t>
            </a:r>
            <a:endParaRPr sz="2200" b="0" i="0" u="none" strike="noStrike" cap="none">
              <a:solidFill>
                <a:srgbClr val="000000"/>
              </a:solidFill>
              <a:latin typeface="Open Sans"/>
              <a:ea typeface="Open Sans"/>
              <a:cs typeface="Open Sans"/>
              <a:sym typeface="Open Sans"/>
            </a:endParaRPr>
          </a:p>
        </p:txBody>
      </p:sp>
      <p:sp>
        <p:nvSpPr>
          <p:cNvPr id="382" name="Google Shape;382;p12"/>
          <p:cNvSpPr/>
          <p:nvPr/>
        </p:nvSpPr>
        <p:spPr>
          <a:xfrm>
            <a:off x="9784233" y="6668604"/>
            <a:ext cx="19736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JspEngineInfo</a:t>
            </a:r>
            <a:endParaRPr sz="2200" b="0" i="0" u="none" strike="noStrike" cap="none">
              <a:solidFill>
                <a:srgbClr val="000000"/>
              </a:solidFill>
              <a:latin typeface="Open Sans"/>
              <a:ea typeface="Open Sans"/>
              <a:cs typeface="Open Sans"/>
              <a:sym typeface="Open Sans"/>
            </a:endParaRPr>
          </a:p>
        </p:txBody>
      </p:sp>
      <p:sp>
        <p:nvSpPr>
          <p:cNvPr id="383" name="Google Shape;383;p12"/>
          <p:cNvSpPr/>
          <p:nvPr/>
        </p:nvSpPr>
        <p:spPr>
          <a:xfrm>
            <a:off x="9747270" y="7320300"/>
            <a:ext cx="184775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JspException</a:t>
            </a:r>
            <a:endParaRPr sz="2200" b="0" i="0" u="none" strike="noStrike" cap="none">
              <a:solidFill>
                <a:srgbClr val="000000"/>
              </a:solidFill>
              <a:latin typeface="Open Sans"/>
              <a:ea typeface="Open Sans"/>
              <a:cs typeface="Open Sans"/>
              <a:sym typeface="Open Sans"/>
            </a:endParaRPr>
          </a:p>
        </p:txBody>
      </p:sp>
      <p:sp>
        <p:nvSpPr>
          <p:cNvPr id="384" name="Google Shape;384;p12"/>
          <p:cNvSpPr/>
          <p:nvPr/>
        </p:nvSpPr>
        <p:spPr>
          <a:xfrm>
            <a:off x="9784233" y="7943781"/>
            <a:ext cx="123540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JspError</a:t>
            </a:r>
            <a:endParaRPr sz="2200" b="0" i="0" u="none" strike="noStrike" cap="none">
              <a:solidFill>
                <a:srgbClr val="000000"/>
              </a:solidFill>
              <a:latin typeface="Open Sans"/>
              <a:ea typeface="Open Sans"/>
              <a:cs typeface="Open Sans"/>
              <a:sym typeface="Open Sans"/>
            </a:endParaRPr>
          </a:p>
        </p:txBody>
      </p:sp>
      <p:cxnSp>
        <p:nvCxnSpPr>
          <p:cNvPr id="385" name="Google Shape;385;p12"/>
          <p:cNvCxnSpPr>
            <a:stCxn id="363" idx="0"/>
          </p:cNvCxnSpPr>
          <p:nvPr/>
        </p:nvCxnSpPr>
        <p:spPr>
          <a:xfrm rot="10800000">
            <a:off x="5734448" y="2231645"/>
            <a:ext cx="0" cy="1031100"/>
          </a:xfrm>
          <a:prstGeom prst="straightConnector1">
            <a:avLst/>
          </a:prstGeom>
          <a:noFill/>
          <a:ln w="9525" cap="flat" cmpd="sng">
            <a:solidFill>
              <a:schemeClr val="dk1"/>
            </a:solidFill>
            <a:prstDash val="solid"/>
            <a:round/>
            <a:headEnd type="none" w="sm" len="sm"/>
            <a:tailEnd type="none" w="sm" len="sm"/>
          </a:ln>
        </p:spPr>
      </p:cxnSp>
      <p:cxnSp>
        <p:nvCxnSpPr>
          <p:cNvPr id="386" name="Google Shape;386;p12"/>
          <p:cNvCxnSpPr>
            <a:stCxn id="362" idx="1"/>
          </p:cNvCxnSpPr>
          <p:nvPr/>
        </p:nvCxnSpPr>
        <p:spPr>
          <a:xfrm rot="10800000">
            <a:off x="5734556" y="2231766"/>
            <a:ext cx="314700" cy="0"/>
          </a:xfrm>
          <a:prstGeom prst="straightConnector1">
            <a:avLst/>
          </a:prstGeom>
          <a:noFill/>
          <a:ln w="9525" cap="flat" cmpd="sng">
            <a:solidFill>
              <a:schemeClr val="dk1"/>
            </a:solidFill>
            <a:prstDash val="solid"/>
            <a:round/>
            <a:headEnd type="none" w="sm" len="sm"/>
            <a:tailEnd type="none" w="sm" len="sm"/>
          </a:ln>
        </p:spPr>
      </p:cxnSp>
      <p:cxnSp>
        <p:nvCxnSpPr>
          <p:cNvPr id="387" name="Google Shape;387;p12"/>
          <p:cNvCxnSpPr/>
          <p:nvPr/>
        </p:nvCxnSpPr>
        <p:spPr>
          <a:xfrm rot="10800000">
            <a:off x="10742679" y="2213752"/>
            <a:ext cx="1" cy="1030979"/>
          </a:xfrm>
          <a:prstGeom prst="straightConnector1">
            <a:avLst/>
          </a:prstGeom>
          <a:noFill/>
          <a:ln w="9525" cap="flat" cmpd="sng">
            <a:solidFill>
              <a:schemeClr val="dk1"/>
            </a:solidFill>
            <a:prstDash val="solid"/>
            <a:round/>
            <a:headEnd type="none" w="sm" len="sm"/>
            <a:tailEnd type="none" w="sm" len="sm"/>
          </a:ln>
        </p:spPr>
      </p:cxnSp>
      <p:cxnSp>
        <p:nvCxnSpPr>
          <p:cNvPr id="388" name="Google Shape;388;p12"/>
          <p:cNvCxnSpPr/>
          <p:nvPr/>
        </p:nvCxnSpPr>
        <p:spPr>
          <a:xfrm flipH="1">
            <a:off x="10244532" y="2205076"/>
            <a:ext cx="498147" cy="8676"/>
          </a:xfrm>
          <a:prstGeom prst="straightConnector1">
            <a:avLst/>
          </a:prstGeom>
          <a:noFill/>
          <a:ln w="9525" cap="flat" cmpd="sng">
            <a:solidFill>
              <a:schemeClr val="dk1"/>
            </a:solidFill>
            <a:prstDash val="solid"/>
            <a:round/>
            <a:headEnd type="none" w="sm" len="sm"/>
            <a:tailEnd type="none" w="sm" len="sm"/>
          </a:ln>
        </p:spPr>
      </p:cxnSp>
      <p:pic>
        <p:nvPicPr>
          <p:cNvPr id="389" name="Google Shape;389;p12"/>
          <p:cNvPicPr preferRelativeResize="0"/>
          <p:nvPr/>
        </p:nvPicPr>
        <p:blipFill rotWithShape="1">
          <a:blip r:embed="rId3">
            <a:alphaModFix/>
          </a:blip>
          <a:srcRect/>
          <a:stretch/>
        </p:blipFill>
        <p:spPr>
          <a:xfrm>
            <a:off x="5125261" y="603159"/>
            <a:ext cx="5972174" cy="36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JspPage Interface</a:t>
            </a:r>
            <a:endParaRPr/>
          </a:p>
        </p:txBody>
      </p:sp>
      <p:sp>
        <p:nvSpPr>
          <p:cNvPr id="395" name="Google Shape;395;p13"/>
          <p:cNvSpPr/>
          <p:nvPr/>
        </p:nvSpPr>
        <p:spPr>
          <a:xfrm>
            <a:off x="2976755" y="1278793"/>
            <a:ext cx="992875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All generated servlet classes implement the JspPage interface. It extends the Servlet interface.</a:t>
            </a:r>
            <a:endParaRPr sz="2200" b="0" i="0" u="none" strike="noStrike" cap="none">
              <a:solidFill>
                <a:schemeClr val="dk1"/>
              </a:solidFill>
              <a:latin typeface="Open Sans"/>
              <a:ea typeface="Open Sans"/>
              <a:cs typeface="Open Sans"/>
              <a:sym typeface="Open Sans"/>
            </a:endParaRPr>
          </a:p>
        </p:txBody>
      </p:sp>
      <p:sp>
        <p:nvSpPr>
          <p:cNvPr id="396" name="Google Shape;396;p13"/>
          <p:cNvSpPr/>
          <p:nvPr/>
        </p:nvSpPr>
        <p:spPr>
          <a:xfrm>
            <a:off x="2348344" y="2628900"/>
            <a:ext cx="2078182" cy="955964"/>
          </a:xfrm>
          <a:prstGeom prst="roundRect">
            <a:avLst>
              <a:gd name="adj" fmla="val 16667"/>
            </a:avLst>
          </a:prstGeom>
          <a:solidFill>
            <a:srgbClr val="99D35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Servlet</a:t>
            </a:r>
            <a:endParaRPr sz="2200" b="0" i="0" u="none" strike="noStrike" cap="none">
              <a:solidFill>
                <a:schemeClr val="lt1"/>
              </a:solidFill>
              <a:latin typeface="Open Sans"/>
              <a:ea typeface="Open Sans"/>
              <a:cs typeface="Open Sans"/>
              <a:sym typeface="Open Sans"/>
            </a:endParaRPr>
          </a:p>
        </p:txBody>
      </p:sp>
      <p:sp>
        <p:nvSpPr>
          <p:cNvPr id="397" name="Google Shape;397;p13"/>
          <p:cNvSpPr/>
          <p:nvPr/>
        </p:nvSpPr>
        <p:spPr>
          <a:xfrm>
            <a:off x="2348344" y="4572000"/>
            <a:ext cx="2078182" cy="955964"/>
          </a:xfrm>
          <a:prstGeom prst="roundRect">
            <a:avLst>
              <a:gd name="adj" fmla="val 16667"/>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JspPage</a:t>
            </a:r>
            <a:endParaRPr sz="2200" b="0" i="0" u="none" strike="noStrike" cap="none">
              <a:solidFill>
                <a:schemeClr val="lt1"/>
              </a:solidFill>
              <a:latin typeface="Open Sans"/>
              <a:ea typeface="Open Sans"/>
              <a:cs typeface="Open Sans"/>
              <a:sym typeface="Open Sans"/>
            </a:endParaRPr>
          </a:p>
        </p:txBody>
      </p:sp>
      <p:sp>
        <p:nvSpPr>
          <p:cNvPr id="398" name="Google Shape;398;p13"/>
          <p:cNvSpPr/>
          <p:nvPr/>
        </p:nvSpPr>
        <p:spPr>
          <a:xfrm>
            <a:off x="2348344" y="6517462"/>
            <a:ext cx="2078182" cy="95596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HttpJspPage</a:t>
            </a:r>
            <a:endParaRPr sz="2200" b="0" i="0" u="none" strike="noStrike" cap="none">
              <a:solidFill>
                <a:schemeClr val="lt1"/>
              </a:solidFill>
              <a:latin typeface="Open Sans"/>
              <a:ea typeface="Open Sans"/>
              <a:cs typeface="Open Sans"/>
              <a:sym typeface="Open Sans"/>
            </a:endParaRPr>
          </a:p>
        </p:txBody>
      </p:sp>
      <p:sp>
        <p:nvSpPr>
          <p:cNvPr id="399" name="Google Shape;399;p13"/>
          <p:cNvSpPr/>
          <p:nvPr/>
        </p:nvSpPr>
        <p:spPr>
          <a:xfrm>
            <a:off x="3200399" y="5673436"/>
            <a:ext cx="228600" cy="698553"/>
          </a:xfrm>
          <a:prstGeom prst="upArrow">
            <a:avLst>
              <a:gd name="adj1" fmla="val 50000"/>
              <a:gd name="adj2" fmla="val 50000"/>
            </a:avLst>
          </a:prstGeom>
          <a:solidFill>
            <a:srgbClr val="9FD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13"/>
          <p:cNvSpPr/>
          <p:nvPr/>
        </p:nvSpPr>
        <p:spPr>
          <a:xfrm>
            <a:off x="3200399" y="3727974"/>
            <a:ext cx="228600" cy="698553"/>
          </a:xfrm>
          <a:prstGeom prst="upArrow">
            <a:avLst>
              <a:gd name="adj1" fmla="val 50000"/>
              <a:gd name="adj2" fmla="val 50000"/>
            </a:avLst>
          </a:prstGeom>
          <a:solidFill>
            <a:srgbClr val="9FD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1" name="Google Shape;401;p13"/>
          <p:cNvSpPr txBox="1"/>
          <p:nvPr/>
        </p:nvSpPr>
        <p:spPr>
          <a:xfrm>
            <a:off x="3428999" y="3869005"/>
            <a:ext cx="128698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extends</a:t>
            </a:r>
            <a:endParaRPr sz="2200" b="0" i="0" u="none" strike="noStrike" cap="none">
              <a:solidFill>
                <a:schemeClr val="dk1"/>
              </a:solidFill>
              <a:latin typeface="Open Sans"/>
              <a:ea typeface="Open Sans"/>
              <a:cs typeface="Open Sans"/>
              <a:sym typeface="Open Sans"/>
            </a:endParaRPr>
          </a:p>
        </p:txBody>
      </p:sp>
      <p:sp>
        <p:nvSpPr>
          <p:cNvPr id="402" name="Google Shape;402;p13"/>
          <p:cNvSpPr txBox="1"/>
          <p:nvPr/>
        </p:nvSpPr>
        <p:spPr>
          <a:xfrm>
            <a:off x="3437900" y="5798395"/>
            <a:ext cx="128698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extends</a:t>
            </a:r>
            <a:endParaRPr sz="2200" b="0" i="0" u="none" strike="noStrike" cap="none">
              <a:solidFill>
                <a:schemeClr val="dk1"/>
              </a:solidFill>
              <a:latin typeface="Open Sans"/>
              <a:ea typeface="Open Sans"/>
              <a:cs typeface="Open Sans"/>
              <a:sym typeface="Open Sans"/>
            </a:endParaRPr>
          </a:p>
        </p:txBody>
      </p:sp>
      <p:sp>
        <p:nvSpPr>
          <p:cNvPr id="403" name="Google Shape;403;p13"/>
          <p:cNvSpPr/>
          <p:nvPr/>
        </p:nvSpPr>
        <p:spPr>
          <a:xfrm>
            <a:off x="8578614" y="2514600"/>
            <a:ext cx="5673436" cy="20574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4" name="Google Shape;404;p13"/>
          <p:cNvSpPr/>
          <p:nvPr/>
        </p:nvSpPr>
        <p:spPr>
          <a:xfrm>
            <a:off x="8685650" y="5807807"/>
            <a:ext cx="5673436" cy="20574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5" name="Google Shape;405;p13"/>
          <p:cNvSpPr/>
          <p:nvPr/>
        </p:nvSpPr>
        <p:spPr>
          <a:xfrm>
            <a:off x="8578614" y="2514600"/>
            <a:ext cx="5673436" cy="769441"/>
          </a:xfrm>
          <a:prstGeom prst="rect">
            <a:avLst/>
          </a:prstGeom>
          <a:solidFill>
            <a:srgbClr val="9FDEF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public void jspInit()</a:t>
            </a:r>
            <a:endParaRPr sz="1400" b="0" i="0" u="none" strike="noStrike" cap="none">
              <a:solidFill>
                <a:srgbClr val="000000"/>
              </a:solidFill>
              <a:latin typeface="Arial"/>
              <a:ea typeface="Arial"/>
              <a:cs typeface="Arial"/>
              <a:sym typeface="Arial"/>
            </a:endParaRPr>
          </a:p>
        </p:txBody>
      </p:sp>
      <p:sp>
        <p:nvSpPr>
          <p:cNvPr id="406" name="Google Shape;406;p13"/>
          <p:cNvSpPr/>
          <p:nvPr/>
        </p:nvSpPr>
        <p:spPr>
          <a:xfrm>
            <a:off x="8685650" y="5807807"/>
            <a:ext cx="5673436" cy="769441"/>
          </a:xfrm>
          <a:prstGeom prst="rect">
            <a:avLst/>
          </a:prstGeom>
          <a:solidFill>
            <a:srgbClr val="9FDEF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public void jspDestroy()</a:t>
            </a:r>
            <a:endParaRPr sz="1400" b="0" i="0" u="none" strike="noStrike" cap="none">
              <a:solidFill>
                <a:srgbClr val="000000"/>
              </a:solidFill>
              <a:latin typeface="Arial"/>
              <a:ea typeface="Arial"/>
              <a:cs typeface="Arial"/>
              <a:sym typeface="Arial"/>
            </a:endParaRPr>
          </a:p>
        </p:txBody>
      </p:sp>
      <p:sp>
        <p:nvSpPr>
          <p:cNvPr id="407" name="Google Shape;407;p13"/>
          <p:cNvSpPr txBox="1"/>
          <p:nvPr/>
        </p:nvSpPr>
        <p:spPr>
          <a:xfrm>
            <a:off x="8894623" y="3584864"/>
            <a:ext cx="507076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Used to perform initialization of the JSP</a:t>
            </a:r>
            <a:r>
              <a:rPr lang="en-US" sz="2200">
                <a:solidFill>
                  <a:schemeClr val="lt1"/>
                </a:solidFill>
                <a:latin typeface="Open Sans"/>
                <a:ea typeface="Open Sans"/>
                <a:cs typeface="Open Sans"/>
                <a:sym typeface="Open Sans"/>
              </a:rPr>
              <a:t> and </a:t>
            </a:r>
            <a:r>
              <a:rPr lang="en-US" sz="2200" b="0" i="0" u="none" strike="noStrike" cap="none">
                <a:solidFill>
                  <a:schemeClr val="lt1"/>
                </a:solidFill>
                <a:latin typeface="Open Sans"/>
                <a:ea typeface="Open Sans"/>
                <a:cs typeface="Open Sans"/>
                <a:sym typeface="Open Sans"/>
              </a:rPr>
              <a:t> is used only once</a:t>
            </a:r>
            <a:endParaRPr sz="2200" b="0" i="0" u="none" strike="noStrike" cap="none">
              <a:solidFill>
                <a:schemeClr val="lt1"/>
              </a:solidFill>
              <a:latin typeface="Open Sans"/>
              <a:ea typeface="Open Sans"/>
              <a:cs typeface="Open Sans"/>
              <a:sym typeface="Open Sans"/>
            </a:endParaRPr>
          </a:p>
        </p:txBody>
      </p:sp>
      <p:sp>
        <p:nvSpPr>
          <p:cNvPr id="408" name="Google Shape;408;p13"/>
          <p:cNvSpPr txBox="1"/>
          <p:nvPr/>
        </p:nvSpPr>
        <p:spPr>
          <a:xfrm>
            <a:off x="8986986" y="6878071"/>
            <a:ext cx="507076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Invoked only once when the JSP is destroyed</a:t>
            </a:r>
            <a:endParaRPr sz="2200" b="0" i="0" u="none" strike="noStrike" cap="none">
              <a:solidFill>
                <a:schemeClr val="lt1"/>
              </a:solidFill>
              <a:latin typeface="Open Sans"/>
              <a:ea typeface="Open Sans"/>
              <a:cs typeface="Open Sans"/>
              <a:sym typeface="Open Sans"/>
            </a:endParaRPr>
          </a:p>
        </p:txBody>
      </p:sp>
      <p:sp>
        <p:nvSpPr>
          <p:cNvPr id="409" name="Google Shape;409;p13"/>
          <p:cNvSpPr/>
          <p:nvPr/>
        </p:nvSpPr>
        <p:spPr>
          <a:xfrm>
            <a:off x="7817922" y="3522519"/>
            <a:ext cx="502393" cy="3594030"/>
          </a:xfrm>
          <a:prstGeom prst="lef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13"/>
          <p:cNvSpPr txBox="1"/>
          <p:nvPr/>
        </p:nvSpPr>
        <p:spPr>
          <a:xfrm>
            <a:off x="6252662" y="5104090"/>
            <a:ext cx="249777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Methods</a:t>
            </a:r>
            <a:endParaRPr sz="2200" b="0" i="0" u="none" strike="noStrike" cap="none">
              <a:solidFill>
                <a:schemeClr val="dk1"/>
              </a:solidFill>
              <a:latin typeface="Open Sans"/>
              <a:ea typeface="Open Sans"/>
              <a:cs typeface="Open Sans"/>
              <a:sym typeface="Open Sans"/>
            </a:endParaRPr>
          </a:p>
        </p:txBody>
      </p:sp>
      <p:pic>
        <p:nvPicPr>
          <p:cNvPr id="411" name="Google Shape;411;p13"/>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HttpJspPage Interface</a:t>
            </a:r>
            <a:endParaRPr/>
          </a:p>
        </p:txBody>
      </p:sp>
      <p:sp>
        <p:nvSpPr>
          <p:cNvPr id="417" name="Google Shape;417;p14"/>
          <p:cNvSpPr/>
          <p:nvPr/>
        </p:nvSpPr>
        <p:spPr>
          <a:xfrm>
            <a:off x="2976755" y="1278793"/>
            <a:ext cx="992875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It extends the JspPage interface and provides one life cycle method.</a:t>
            </a:r>
            <a:endParaRPr sz="2200" b="0" i="0" u="none" strike="noStrike" cap="none">
              <a:solidFill>
                <a:schemeClr val="dk1"/>
              </a:solidFill>
              <a:latin typeface="Open Sans"/>
              <a:ea typeface="Open Sans"/>
              <a:cs typeface="Open Sans"/>
              <a:sym typeface="Open Sans"/>
            </a:endParaRPr>
          </a:p>
        </p:txBody>
      </p:sp>
      <p:sp>
        <p:nvSpPr>
          <p:cNvPr id="418" name="Google Shape;418;p14"/>
          <p:cNvSpPr/>
          <p:nvPr/>
        </p:nvSpPr>
        <p:spPr>
          <a:xfrm>
            <a:off x="5087268" y="3532909"/>
            <a:ext cx="5673436" cy="20574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9" name="Google Shape;419;p14"/>
          <p:cNvSpPr/>
          <p:nvPr/>
        </p:nvSpPr>
        <p:spPr>
          <a:xfrm>
            <a:off x="5087268" y="3532909"/>
            <a:ext cx="5673436" cy="769441"/>
          </a:xfrm>
          <a:prstGeom prst="rect">
            <a:avLst/>
          </a:prstGeom>
          <a:solidFill>
            <a:srgbClr val="9FDEF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public void jspServie()</a:t>
            </a:r>
            <a:endParaRPr sz="1400" b="0" i="0" u="none" strike="noStrike" cap="none">
              <a:solidFill>
                <a:srgbClr val="000000"/>
              </a:solidFill>
              <a:latin typeface="Arial"/>
              <a:ea typeface="Arial"/>
              <a:cs typeface="Arial"/>
              <a:sym typeface="Arial"/>
            </a:endParaRPr>
          </a:p>
        </p:txBody>
      </p:sp>
      <p:sp>
        <p:nvSpPr>
          <p:cNvPr id="420" name="Google Shape;420;p14"/>
          <p:cNvSpPr txBox="1"/>
          <p:nvPr/>
        </p:nvSpPr>
        <p:spPr>
          <a:xfrm>
            <a:off x="5403277" y="4603173"/>
            <a:ext cx="507076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Invoked each time when a request for a JSP comes to the container</a:t>
            </a:r>
            <a:endParaRPr sz="2200" b="0" i="0" u="none" strike="noStrike" cap="none">
              <a:solidFill>
                <a:schemeClr val="lt1"/>
              </a:solidFill>
              <a:latin typeface="Open Sans"/>
              <a:ea typeface="Open Sans"/>
              <a:cs typeface="Open Sans"/>
              <a:sym typeface="Open Sans"/>
            </a:endParaRPr>
          </a:p>
        </p:txBody>
      </p:sp>
      <p:pic>
        <p:nvPicPr>
          <p:cNvPr id="421" name="Google Shape;421;p14"/>
          <p:cNvPicPr preferRelativeResize="0"/>
          <p:nvPr/>
        </p:nvPicPr>
        <p:blipFill rotWithShape="1">
          <a:blip r:embed="rId3">
            <a:alphaModFix/>
          </a:blip>
          <a:srcRect/>
          <a:stretch/>
        </p:blipFill>
        <p:spPr>
          <a:xfrm>
            <a:off x="5125261" y="603159"/>
            <a:ext cx="5972174" cy="365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Creating a Simple JSP Page</a:t>
            </a:r>
            <a:endParaRPr/>
          </a:p>
        </p:txBody>
      </p:sp>
      <p:sp>
        <p:nvSpPr>
          <p:cNvPr id="428" name="Google Shape;428;p1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rgbClr val="000000"/>
              </a:buClr>
              <a:buSzPts val="2200"/>
              <a:buNone/>
            </a:pPr>
            <a:r>
              <a:rPr lang="en-US">
                <a:solidFill>
                  <a:srgbClr val="3F3F3F"/>
                </a:solidFill>
                <a:latin typeface="Open Sans"/>
                <a:ea typeface="Open Sans"/>
                <a:cs typeface="Open Sans"/>
                <a:sym typeface="Open Sans"/>
              </a:rPr>
              <a:t>Write a program to configure JSP with Eclipse and create a simple JSP page.</a:t>
            </a:r>
            <a:endParaRPr/>
          </a:p>
        </p:txBody>
      </p:sp>
      <p:sp>
        <p:nvSpPr>
          <p:cNvPr id="429" name="Google Shape;429;p1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436" name="Google Shape;436;p16"/>
          <p:cNvSpPr txBox="1"/>
          <p:nvPr/>
        </p:nvSpPr>
        <p:spPr>
          <a:xfrm>
            <a:off x="1896549" y="1420473"/>
            <a:ext cx="12063945" cy="4176528"/>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a:solidFill>
                  <a:srgbClr val="3F3F3F"/>
                </a:solidFill>
                <a:latin typeface="Open Sans"/>
                <a:ea typeface="Open Sans"/>
                <a:cs typeface="Open Sans"/>
                <a:sym typeface="Open Sans"/>
              </a:rPr>
              <a:t>Steps to create a simple JSP page:</a:t>
            </a:r>
            <a:endParaRPr sz="2200">
              <a:solidFill>
                <a:srgbClr val="3F3F3F"/>
              </a:solidFill>
              <a:latin typeface="Open Sans"/>
              <a:ea typeface="Open Sans"/>
              <a:cs typeface="Open Sans"/>
              <a:sym typeface="Open Sans"/>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configure JSP with Eclipse and create a simple JSP page.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repository.</a:t>
            </a:r>
            <a:endParaRPr sz="1400" b="0" i="0" u="none" strike="noStrike" cap="none">
              <a:solidFill>
                <a:srgbClr val="000000"/>
              </a:solidFill>
              <a:latin typeface="Arial"/>
              <a:ea typeface="Arial"/>
              <a:cs typeface="Arial"/>
              <a:sym typeface="Arial"/>
            </a:endParaRPr>
          </a:p>
        </p:txBody>
      </p:sp>
      <p:pic>
        <p:nvPicPr>
          <p:cNvPr id="437" name="Google Shape;437;p16"/>
          <p:cNvPicPr preferRelativeResize="0"/>
          <p:nvPr/>
        </p:nvPicPr>
        <p:blipFill rotWithShape="1">
          <a:blip r:embed="rId3">
            <a:alphaModFix/>
          </a:blip>
          <a:srcRect/>
          <a:stretch/>
        </p:blipFill>
        <p:spPr>
          <a:xfrm>
            <a:off x="4281724" y="715800"/>
            <a:ext cx="7659251" cy="36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Scripting Elements or JSP Tags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Scripting Elements</a:t>
            </a:r>
            <a:endParaRPr/>
          </a:p>
        </p:txBody>
      </p:sp>
      <p:sp>
        <p:nvSpPr>
          <p:cNvPr id="449" name="Google Shape;449;p18"/>
          <p:cNvSpPr/>
          <p:nvPr/>
        </p:nvSpPr>
        <p:spPr>
          <a:xfrm>
            <a:off x="4753024" y="6106407"/>
            <a:ext cx="4248989" cy="2272616"/>
          </a:xfrm>
          <a:custGeom>
            <a:avLst/>
            <a:gdLst/>
            <a:ahLst/>
            <a:cxnLst/>
            <a:rect l="l" t="t" r="r" b="b"/>
            <a:pathLst>
              <a:path w="3669459" h="1962648" extrusionOk="0">
                <a:moveTo>
                  <a:pt x="981324" y="0"/>
                </a:moveTo>
                <a:cubicBezTo>
                  <a:pt x="1184563" y="0"/>
                  <a:pt x="1373371" y="61784"/>
                  <a:pt x="1529992" y="167595"/>
                </a:cubicBezTo>
                <a:lnTo>
                  <a:pt x="1672324" y="285030"/>
                </a:lnTo>
                <a:lnTo>
                  <a:pt x="1738059" y="334803"/>
                </a:lnTo>
                <a:cubicBezTo>
                  <a:pt x="2003912" y="519098"/>
                  <a:pt x="2326673" y="627088"/>
                  <a:pt x="2674656" y="627088"/>
                </a:cubicBezTo>
                <a:cubicBezTo>
                  <a:pt x="2935644" y="627088"/>
                  <a:pt x="3182443" y="566344"/>
                  <a:pt x="3401688" y="458222"/>
                </a:cubicBezTo>
                <a:lnTo>
                  <a:pt x="3432627" y="441508"/>
                </a:lnTo>
                <a:lnTo>
                  <a:pt x="3430799" y="653070"/>
                </a:lnTo>
                <a:lnTo>
                  <a:pt x="3420561" y="734885"/>
                </a:lnTo>
                <a:lnTo>
                  <a:pt x="3390026" y="916866"/>
                </a:lnTo>
                <a:cubicBezTo>
                  <a:pt x="3376701" y="1105409"/>
                  <a:pt x="3417599" y="1299814"/>
                  <a:pt x="3519218" y="1475824"/>
                </a:cubicBezTo>
                <a:cubicBezTo>
                  <a:pt x="3553091" y="1534494"/>
                  <a:pt x="3592108" y="1588343"/>
                  <a:pt x="3635370" y="1637130"/>
                </a:cubicBezTo>
                <a:lnTo>
                  <a:pt x="3669459" y="1671916"/>
                </a:lnTo>
                <a:lnTo>
                  <a:pt x="3611254" y="1627845"/>
                </a:lnTo>
                <a:cubicBezTo>
                  <a:pt x="3345400" y="1443550"/>
                  <a:pt x="3022640" y="1335560"/>
                  <a:pt x="2674657" y="1335560"/>
                </a:cubicBezTo>
                <a:cubicBezTo>
                  <a:pt x="2326674" y="1335560"/>
                  <a:pt x="2003913" y="1443550"/>
                  <a:pt x="1738060" y="1627845"/>
                </a:cubicBezTo>
                <a:lnTo>
                  <a:pt x="1672313" y="1677627"/>
                </a:lnTo>
                <a:lnTo>
                  <a:pt x="1529992" y="1795053"/>
                </a:lnTo>
                <a:cubicBezTo>
                  <a:pt x="1373371" y="1900864"/>
                  <a:pt x="1184563" y="1962648"/>
                  <a:pt x="981324" y="1962648"/>
                </a:cubicBezTo>
                <a:cubicBezTo>
                  <a:pt x="439354" y="1962648"/>
                  <a:pt x="0" y="1523294"/>
                  <a:pt x="0" y="981324"/>
                </a:cubicBezTo>
                <a:cubicBezTo>
                  <a:pt x="0" y="439354"/>
                  <a:pt x="439354" y="0"/>
                  <a:pt x="981324" y="0"/>
                </a:cubicBezTo>
                <a:close/>
              </a:path>
            </a:pathLst>
          </a:custGeom>
          <a:solidFill>
            <a:srgbClr val="FAC3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18"/>
          <p:cNvSpPr/>
          <p:nvPr/>
        </p:nvSpPr>
        <p:spPr>
          <a:xfrm rot="-3600000">
            <a:off x="5210965" y="3404672"/>
            <a:ext cx="4239354" cy="2272616"/>
          </a:xfrm>
          <a:custGeom>
            <a:avLst/>
            <a:gdLst/>
            <a:ahLst/>
            <a:cxnLst/>
            <a:rect l="l" t="t" r="r" b="b"/>
            <a:pathLst>
              <a:path w="3661137" h="1962648" extrusionOk="0">
                <a:moveTo>
                  <a:pt x="3542697" y="513567"/>
                </a:moveTo>
                <a:cubicBezTo>
                  <a:pt x="3618231" y="652614"/>
                  <a:pt x="3661137" y="811958"/>
                  <a:pt x="3661137" y="981324"/>
                </a:cubicBezTo>
                <a:cubicBezTo>
                  <a:pt x="3661137" y="1523294"/>
                  <a:pt x="3221783" y="1962648"/>
                  <a:pt x="2679813" y="1962648"/>
                </a:cubicBezTo>
                <a:cubicBezTo>
                  <a:pt x="2476574" y="1962648"/>
                  <a:pt x="2287766" y="1900864"/>
                  <a:pt x="2131146" y="1795053"/>
                </a:cubicBezTo>
                <a:lnTo>
                  <a:pt x="2080866" y="1753569"/>
                </a:lnTo>
                <a:lnTo>
                  <a:pt x="2080866" y="1754514"/>
                </a:lnTo>
                <a:lnTo>
                  <a:pt x="2069586" y="1744262"/>
                </a:lnTo>
                <a:lnTo>
                  <a:pt x="1988824" y="1677627"/>
                </a:lnTo>
                <a:lnTo>
                  <a:pt x="1923077" y="1627845"/>
                </a:lnTo>
                <a:cubicBezTo>
                  <a:pt x="1657223" y="1443550"/>
                  <a:pt x="1334463" y="1335560"/>
                  <a:pt x="986480" y="1335560"/>
                </a:cubicBezTo>
                <a:cubicBezTo>
                  <a:pt x="725493" y="1335560"/>
                  <a:pt x="478693" y="1396304"/>
                  <a:pt x="259448" y="1504426"/>
                </a:cubicBezTo>
                <a:lnTo>
                  <a:pt x="232148" y="1519174"/>
                </a:lnTo>
                <a:lnTo>
                  <a:pt x="229731" y="1433762"/>
                </a:lnTo>
                <a:cubicBezTo>
                  <a:pt x="230089" y="1393201"/>
                  <a:pt x="231946" y="1352729"/>
                  <a:pt x="235281" y="1312431"/>
                </a:cubicBezTo>
                <a:lnTo>
                  <a:pt x="245518" y="1230617"/>
                </a:lnTo>
                <a:lnTo>
                  <a:pt x="276054" y="1048636"/>
                </a:lnTo>
                <a:cubicBezTo>
                  <a:pt x="289379" y="860093"/>
                  <a:pt x="248481" y="665688"/>
                  <a:pt x="146862" y="489678"/>
                </a:cubicBezTo>
                <a:cubicBezTo>
                  <a:pt x="112989" y="431008"/>
                  <a:pt x="73972" y="377159"/>
                  <a:pt x="30710" y="328372"/>
                </a:cubicBezTo>
                <a:lnTo>
                  <a:pt x="0" y="297033"/>
                </a:lnTo>
                <a:lnTo>
                  <a:pt x="49882" y="334803"/>
                </a:lnTo>
                <a:cubicBezTo>
                  <a:pt x="315735" y="519098"/>
                  <a:pt x="638496" y="627088"/>
                  <a:pt x="986479" y="627088"/>
                </a:cubicBezTo>
                <a:cubicBezTo>
                  <a:pt x="1334462" y="627088"/>
                  <a:pt x="1657223" y="519098"/>
                  <a:pt x="1923076" y="334803"/>
                </a:cubicBezTo>
                <a:lnTo>
                  <a:pt x="1988836" y="285012"/>
                </a:lnTo>
                <a:lnTo>
                  <a:pt x="2069574" y="218396"/>
                </a:lnTo>
                <a:lnTo>
                  <a:pt x="2080866" y="208133"/>
                </a:lnTo>
                <a:lnTo>
                  <a:pt x="2080866" y="209080"/>
                </a:lnTo>
                <a:lnTo>
                  <a:pt x="2131146" y="167595"/>
                </a:lnTo>
                <a:cubicBezTo>
                  <a:pt x="2287766" y="61784"/>
                  <a:pt x="2476574" y="0"/>
                  <a:pt x="2679813" y="0"/>
                </a:cubicBezTo>
                <a:cubicBezTo>
                  <a:pt x="3052418" y="0"/>
                  <a:pt x="3376520" y="207663"/>
                  <a:pt x="3542697" y="513567"/>
                </a:cubicBezTo>
                <a:close/>
              </a:path>
            </a:pathLst>
          </a:cu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18"/>
          <p:cNvSpPr/>
          <p:nvPr/>
        </p:nvSpPr>
        <p:spPr>
          <a:xfrm rot="-7200000">
            <a:off x="7242215" y="5134051"/>
            <a:ext cx="4279757" cy="2272616"/>
          </a:xfrm>
          <a:custGeom>
            <a:avLst/>
            <a:gdLst/>
            <a:ahLst/>
            <a:cxnLst/>
            <a:rect l="l" t="t" r="r" b="b"/>
            <a:pathLst>
              <a:path w="3696030" h="1962648" extrusionOk="0">
                <a:moveTo>
                  <a:pt x="3696030" y="1693327"/>
                </a:moveTo>
                <a:lnTo>
                  <a:pt x="3677001" y="1677627"/>
                </a:lnTo>
                <a:lnTo>
                  <a:pt x="3611254" y="1627845"/>
                </a:lnTo>
                <a:cubicBezTo>
                  <a:pt x="3345400" y="1443550"/>
                  <a:pt x="3022640" y="1335560"/>
                  <a:pt x="2674657" y="1335560"/>
                </a:cubicBezTo>
                <a:cubicBezTo>
                  <a:pt x="2326674" y="1335560"/>
                  <a:pt x="2003913" y="1443550"/>
                  <a:pt x="1738060" y="1627845"/>
                </a:cubicBezTo>
                <a:lnTo>
                  <a:pt x="1672313" y="1677627"/>
                </a:lnTo>
                <a:lnTo>
                  <a:pt x="1529992" y="1795053"/>
                </a:lnTo>
                <a:cubicBezTo>
                  <a:pt x="1373371" y="1900864"/>
                  <a:pt x="1184563" y="1962648"/>
                  <a:pt x="981324" y="1962648"/>
                </a:cubicBezTo>
                <a:cubicBezTo>
                  <a:pt x="439354" y="1962649"/>
                  <a:pt x="0" y="1523294"/>
                  <a:pt x="0" y="981324"/>
                </a:cubicBezTo>
                <a:cubicBezTo>
                  <a:pt x="0" y="439354"/>
                  <a:pt x="439354" y="0"/>
                  <a:pt x="981324" y="0"/>
                </a:cubicBezTo>
                <a:cubicBezTo>
                  <a:pt x="1184563" y="0"/>
                  <a:pt x="1373371" y="61784"/>
                  <a:pt x="1529992" y="167595"/>
                </a:cubicBezTo>
                <a:lnTo>
                  <a:pt x="1672324" y="285030"/>
                </a:lnTo>
                <a:lnTo>
                  <a:pt x="1738059" y="334803"/>
                </a:lnTo>
                <a:cubicBezTo>
                  <a:pt x="2003912" y="519098"/>
                  <a:pt x="2326673" y="627088"/>
                  <a:pt x="2674656" y="627088"/>
                </a:cubicBezTo>
                <a:cubicBezTo>
                  <a:pt x="2935643" y="627088"/>
                  <a:pt x="3182443" y="566344"/>
                  <a:pt x="3401688" y="458222"/>
                </a:cubicBezTo>
                <a:lnTo>
                  <a:pt x="3433935" y="440802"/>
                </a:lnTo>
                <a:lnTo>
                  <a:pt x="3436347" y="526033"/>
                </a:lnTo>
                <a:cubicBezTo>
                  <a:pt x="3435989" y="566594"/>
                  <a:pt x="3434131" y="607066"/>
                  <a:pt x="3430797" y="647364"/>
                </a:cubicBezTo>
                <a:lnTo>
                  <a:pt x="3420558" y="729194"/>
                </a:lnTo>
                <a:lnTo>
                  <a:pt x="3403231" y="832453"/>
                </a:lnTo>
                <a:lnTo>
                  <a:pt x="3399993" y="847348"/>
                </a:lnTo>
                <a:lnTo>
                  <a:pt x="3400811" y="846875"/>
                </a:lnTo>
                <a:lnTo>
                  <a:pt x="3390025" y="911161"/>
                </a:lnTo>
                <a:cubicBezTo>
                  <a:pt x="3376700" y="1099703"/>
                  <a:pt x="3417597" y="1294108"/>
                  <a:pt x="3519217" y="1470118"/>
                </a:cubicBezTo>
                <a:cubicBezTo>
                  <a:pt x="3553090" y="1528788"/>
                  <a:pt x="3592106" y="1582637"/>
                  <a:pt x="3635368" y="1631424"/>
                </a:cubicBezTo>
                <a:close/>
              </a:path>
            </a:pathLst>
          </a:custGeom>
          <a:solidFill>
            <a:srgbClr val="F48C7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2" name="Google Shape;452;p18"/>
          <p:cNvSpPr/>
          <p:nvPr/>
        </p:nvSpPr>
        <p:spPr>
          <a:xfrm rot="-7200000">
            <a:off x="6846772" y="2693629"/>
            <a:ext cx="1957972" cy="195797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3" name="Google Shape;453;p18"/>
          <p:cNvSpPr/>
          <p:nvPr/>
        </p:nvSpPr>
        <p:spPr>
          <a:xfrm rot="-7200000">
            <a:off x="8912610" y="6186305"/>
            <a:ext cx="1941338" cy="194133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4" name="Google Shape;454;p18"/>
          <p:cNvSpPr/>
          <p:nvPr/>
        </p:nvSpPr>
        <p:spPr>
          <a:xfrm rot="-3600000">
            <a:off x="4920992" y="6245330"/>
            <a:ext cx="1954962" cy="19549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5" name="Google Shape;455;p18"/>
          <p:cNvSpPr txBox="1"/>
          <p:nvPr/>
        </p:nvSpPr>
        <p:spPr>
          <a:xfrm>
            <a:off x="6923130" y="5392300"/>
            <a:ext cx="1758462"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JSP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Scripting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Elements</a:t>
            </a:r>
            <a:endParaRPr sz="2200" b="1" i="0" u="none" strike="noStrike" cap="none">
              <a:solidFill>
                <a:schemeClr val="dk1"/>
              </a:solidFill>
              <a:latin typeface="Open Sans"/>
              <a:ea typeface="Open Sans"/>
              <a:cs typeface="Open Sans"/>
              <a:sym typeface="Open Sans"/>
            </a:endParaRPr>
          </a:p>
        </p:txBody>
      </p:sp>
      <p:sp>
        <p:nvSpPr>
          <p:cNvPr id="456" name="Google Shape;456;p18"/>
          <p:cNvSpPr txBox="1"/>
          <p:nvPr/>
        </p:nvSpPr>
        <p:spPr>
          <a:xfrm>
            <a:off x="6906478" y="3242898"/>
            <a:ext cx="183856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 Expressions</a:t>
            </a:r>
            <a:endParaRPr sz="2200" b="0" i="0" u="none" strike="noStrike" cap="none">
              <a:solidFill>
                <a:schemeClr val="dk1"/>
              </a:solidFill>
              <a:latin typeface="Open Sans"/>
              <a:ea typeface="Open Sans"/>
              <a:cs typeface="Open Sans"/>
              <a:sym typeface="Open Sans"/>
            </a:endParaRPr>
          </a:p>
        </p:txBody>
      </p:sp>
      <p:sp>
        <p:nvSpPr>
          <p:cNvPr id="457" name="Google Shape;457;p18"/>
          <p:cNvSpPr txBox="1"/>
          <p:nvPr/>
        </p:nvSpPr>
        <p:spPr>
          <a:xfrm>
            <a:off x="9096358" y="6751291"/>
            <a:ext cx="156616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 Scriptlet</a:t>
            </a:r>
            <a:endParaRPr sz="2200" b="0" i="0" u="none" strike="noStrike" cap="none">
              <a:solidFill>
                <a:schemeClr val="dk1"/>
              </a:solidFill>
              <a:latin typeface="Open Sans"/>
              <a:ea typeface="Open Sans"/>
              <a:cs typeface="Open Sans"/>
              <a:sym typeface="Open Sans"/>
            </a:endParaRPr>
          </a:p>
        </p:txBody>
      </p:sp>
      <p:sp>
        <p:nvSpPr>
          <p:cNvPr id="458" name="Google Shape;458;p18"/>
          <p:cNvSpPr txBox="1"/>
          <p:nvPr/>
        </p:nvSpPr>
        <p:spPr>
          <a:xfrm>
            <a:off x="4876903" y="6829141"/>
            <a:ext cx="196723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 Declaration</a:t>
            </a:r>
            <a:endParaRPr sz="2200" b="0" i="0" u="none" strike="noStrike" cap="none">
              <a:solidFill>
                <a:schemeClr val="dk1"/>
              </a:solidFill>
              <a:latin typeface="Open Sans"/>
              <a:ea typeface="Open Sans"/>
              <a:cs typeface="Open Sans"/>
              <a:sym typeface="Open Sans"/>
            </a:endParaRPr>
          </a:p>
        </p:txBody>
      </p:sp>
      <p:sp>
        <p:nvSpPr>
          <p:cNvPr id="459" name="Google Shape;459;p18"/>
          <p:cNvSpPr/>
          <p:nvPr/>
        </p:nvSpPr>
        <p:spPr>
          <a:xfrm>
            <a:off x="2189506" y="1152852"/>
            <a:ext cx="11949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 Scripting Elements enable you to insert a Java code into the servlet. This code </a:t>
            </a:r>
            <a:r>
              <a:rPr lang="en-US" sz="2200">
                <a:solidFill>
                  <a:srgbClr val="555555"/>
                </a:solidFill>
                <a:latin typeface="Open Sans"/>
                <a:ea typeface="Open Sans"/>
                <a:cs typeface="Open Sans"/>
                <a:sym typeface="Open Sans"/>
              </a:rPr>
              <a:t>is</a:t>
            </a:r>
            <a:r>
              <a:rPr lang="en-US" sz="2200" b="0" i="0" u="none" strike="noStrike" cap="none">
                <a:solidFill>
                  <a:srgbClr val="555555"/>
                </a:solidFill>
                <a:latin typeface="Open Sans"/>
                <a:ea typeface="Open Sans"/>
                <a:cs typeface="Open Sans"/>
                <a:sym typeface="Open Sans"/>
              </a:rPr>
              <a:t> generated from the current JSP.</a:t>
            </a:r>
            <a:endParaRPr sz="2200" b="0" i="0" u="none" strike="noStrike" cap="none">
              <a:solidFill>
                <a:schemeClr val="dk1"/>
              </a:solidFill>
              <a:latin typeface="Open Sans"/>
              <a:ea typeface="Open Sans"/>
              <a:cs typeface="Open Sans"/>
              <a:sym typeface="Open Sans"/>
            </a:endParaRPr>
          </a:p>
        </p:txBody>
      </p:sp>
      <p:pic>
        <p:nvPicPr>
          <p:cNvPr id="460" name="Google Shape;460;p18"/>
          <p:cNvPicPr preferRelativeResize="0"/>
          <p:nvPr/>
        </p:nvPicPr>
        <p:blipFill rotWithShape="1">
          <a:blip r:embed="rId3">
            <a:alphaModFix/>
          </a:blip>
          <a:srcRect/>
          <a:stretch/>
        </p:blipFill>
        <p:spPr>
          <a:xfrm>
            <a:off x="5125261" y="679359"/>
            <a:ext cx="5972173" cy="3657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Scriptlet</a:t>
            </a:r>
            <a:endParaRPr/>
          </a:p>
        </p:txBody>
      </p:sp>
      <p:sp>
        <p:nvSpPr>
          <p:cNvPr id="467" name="Google Shape;467;p19"/>
          <p:cNvSpPr/>
          <p:nvPr/>
        </p:nvSpPr>
        <p:spPr>
          <a:xfrm>
            <a:off x="2189506" y="1152852"/>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A Scriptlet tag is used to execute a Java source code in JSP.</a:t>
            </a:r>
            <a:endParaRPr sz="2200" b="0" i="0" u="none" strike="noStrike" cap="none">
              <a:solidFill>
                <a:schemeClr val="dk1"/>
              </a:solidFill>
              <a:latin typeface="Open Sans"/>
              <a:ea typeface="Open Sans"/>
              <a:cs typeface="Open Sans"/>
              <a:sym typeface="Open Sans"/>
            </a:endParaRPr>
          </a:p>
        </p:txBody>
      </p:sp>
      <p:sp>
        <p:nvSpPr>
          <p:cNvPr id="468" name="Google Shape;468;p19"/>
          <p:cNvSpPr/>
          <p:nvPr/>
        </p:nvSpPr>
        <p:spPr>
          <a:xfrm>
            <a:off x="2413123" y="2334527"/>
            <a:ext cx="2036619" cy="893618"/>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469" name="Google Shape;469;p19"/>
          <p:cNvSpPr/>
          <p:nvPr/>
        </p:nvSpPr>
        <p:spPr>
          <a:xfrm>
            <a:off x="6057004" y="2601453"/>
            <a:ext cx="35341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  java source code %&gt;  </a:t>
            </a:r>
            <a:endParaRPr sz="1400" b="0" i="0" u="none" strike="noStrike" cap="none">
              <a:solidFill>
                <a:srgbClr val="000000"/>
              </a:solidFill>
              <a:latin typeface="Arial"/>
              <a:ea typeface="Arial"/>
              <a:cs typeface="Arial"/>
              <a:sym typeface="Arial"/>
            </a:endParaRPr>
          </a:p>
        </p:txBody>
      </p:sp>
      <p:sp>
        <p:nvSpPr>
          <p:cNvPr id="470" name="Google Shape;470;p19"/>
          <p:cNvSpPr/>
          <p:nvPr/>
        </p:nvSpPr>
        <p:spPr>
          <a:xfrm>
            <a:off x="2189507" y="4369234"/>
            <a:ext cx="2260236" cy="1546621"/>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 to display a welcome message</a:t>
            </a:r>
            <a:endParaRPr sz="2200" b="0" i="0" u="none" strike="noStrike" cap="none">
              <a:solidFill>
                <a:schemeClr val="lt1"/>
              </a:solidFill>
              <a:latin typeface="Open Sans"/>
              <a:ea typeface="Open Sans"/>
              <a:cs typeface="Open Sans"/>
              <a:sym typeface="Open Sans"/>
            </a:endParaRPr>
          </a:p>
        </p:txBody>
      </p:sp>
      <p:sp>
        <p:nvSpPr>
          <p:cNvPr id="471" name="Google Shape;471;p19"/>
          <p:cNvSpPr/>
          <p:nvPr/>
        </p:nvSpPr>
        <p:spPr>
          <a:xfrm>
            <a:off x="6057004" y="3434643"/>
            <a:ext cx="8790709" cy="3304309"/>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 out.print("welcome to jsp"); %&gt;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72" name="Google Shape;472;p19"/>
          <p:cNvCxnSpPr>
            <a:stCxn id="468" idx="3"/>
          </p:cNvCxnSpPr>
          <p:nvPr/>
        </p:nvCxnSpPr>
        <p:spPr>
          <a:xfrm>
            <a:off x="4449742" y="2781336"/>
            <a:ext cx="1607400" cy="0"/>
          </a:xfrm>
          <a:prstGeom prst="straightConnector1">
            <a:avLst/>
          </a:prstGeom>
          <a:noFill/>
          <a:ln w="9525" cap="flat" cmpd="sng">
            <a:solidFill>
              <a:srgbClr val="C55A11"/>
            </a:solidFill>
            <a:prstDash val="solid"/>
            <a:round/>
            <a:headEnd type="none" w="sm" len="sm"/>
            <a:tailEnd type="triangle" w="med" len="med"/>
          </a:ln>
        </p:spPr>
      </p:cxnSp>
      <p:cxnSp>
        <p:nvCxnSpPr>
          <p:cNvPr id="473" name="Google Shape;473;p19"/>
          <p:cNvCxnSpPr/>
          <p:nvPr/>
        </p:nvCxnSpPr>
        <p:spPr>
          <a:xfrm>
            <a:off x="4449742" y="5027951"/>
            <a:ext cx="1607262" cy="0"/>
          </a:xfrm>
          <a:prstGeom prst="straightConnector1">
            <a:avLst/>
          </a:prstGeom>
          <a:noFill/>
          <a:ln w="9525" cap="flat" cmpd="sng">
            <a:solidFill>
              <a:srgbClr val="5597D3"/>
            </a:solidFill>
            <a:prstDash val="solid"/>
            <a:round/>
            <a:headEnd type="none" w="sm" len="sm"/>
            <a:tailEnd type="triangle" w="med" len="med"/>
          </a:ln>
        </p:spPr>
      </p:cxnSp>
      <p:pic>
        <p:nvPicPr>
          <p:cNvPr id="474" name="Google Shape;474;p19"/>
          <p:cNvPicPr preferRelativeResize="0"/>
          <p:nvPr/>
        </p:nvPicPr>
        <p:blipFill rotWithShape="1">
          <a:blip r:embed="rId3">
            <a:alphaModFix/>
          </a:blip>
          <a:srcRect/>
          <a:stretch/>
        </p:blipFill>
        <p:spPr>
          <a:xfrm>
            <a:off x="6425780" y="603159"/>
            <a:ext cx="3371136" cy="3657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 descr="A close up of a logo&#10;&#10;Description automatically generated"/>
          <p:cNvPicPr preferRelativeResize="0"/>
          <p:nvPr/>
        </p:nvPicPr>
        <p:blipFill rotWithShape="1">
          <a:blip r:embed="rId3">
            <a:alphaModFix/>
          </a:blip>
          <a:srcRect/>
          <a:stretch/>
        </p:blipFill>
        <p:spPr>
          <a:xfrm>
            <a:off x="8934800" y="2568475"/>
            <a:ext cx="1780575" cy="2446526"/>
          </a:xfrm>
          <a:prstGeom prst="rect">
            <a:avLst/>
          </a:prstGeom>
          <a:noFill/>
          <a:ln>
            <a:noFill/>
          </a:ln>
        </p:spPr>
      </p:pic>
      <p:sp>
        <p:nvSpPr>
          <p:cNvPr id="216" name="Google Shape;216;p2"/>
          <p:cNvSpPr txBox="1"/>
          <p:nvPr/>
        </p:nvSpPr>
        <p:spPr>
          <a:xfrm>
            <a:off x="2579077" y="2568464"/>
            <a:ext cx="5300307" cy="50319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250000"/>
              </a:lnSpc>
              <a:spcBef>
                <a:spcPts val="0"/>
              </a:spcBef>
              <a:spcAft>
                <a:spcPts val="0"/>
              </a:spcAft>
              <a:buClr>
                <a:schemeClr val="dk1"/>
              </a:buClr>
              <a:buSzPts val="2200"/>
              <a:buFont typeface="Calibri"/>
              <a:buNone/>
            </a:pPr>
            <a:r>
              <a:rPr lang="en-US" sz="2200" b="1" i="0" u="none" strike="noStrike" cap="none" dirty="0">
                <a:solidFill>
                  <a:srgbClr val="3F3F3F"/>
                </a:solidFill>
                <a:latin typeface="Open Sans"/>
                <a:ea typeface="Open Sans"/>
                <a:cs typeface="Open Sans"/>
                <a:sym typeface="Open Sans"/>
              </a:rPr>
              <a:t>Course(s): </a:t>
            </a:r>
            <a:endParaRPr sz="1400" b="0" i="0" u="none" strike="noStrike" cap="none" dirty="0">
              <a:solidFill>
                <a:srgbClr val="000000"/>
              </a:solidFill>
              <a:latin typeface="Arial"/>
              <a:ea typeface="Arial"/>
              <a:cs typeface="Arial"/>
              <a:sym typeface="Arial"/>
            </a:endParaRPr>
          </a:p>
          <a:p>
            <a:pPr marL="482600" marR="0" lvl="0" indent="-203200" algn="l" rtl="0">
              <a:lnSpc>
                <a:spcPct val="150000"/>
              </a:lnSpc>
              <a:spcBef>
                <a:spcPts val="0"/>
              </a:spcBef>
              <a:spcAft>
                <a:spcPts val="0"/>
              </a:spcAft>
              <a:buClr>
                <a:schemeClr val="dk1"/>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139700" marR="0" lvl="0" indent="0" algn="l" rtl="0">
              <a:lnSpc>
                <a:spcPct val="15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Java Certification Training Course</a:t>
            </a:r>
            <a:endParaRPr sz="1400" b="0" i="0" u="none" strike="noStrike" cap="none" dirty="0">
              <a:solidFill>
                <a:srgbClr val="000000"/>
              </a:solidFill>
              <a:latin typeface="Arial"/>
              <a:ea typeface="Arial"/>
              <a:cs typeface="Arial"/>
              <a:sym typeface="Arial"/>
            </a:endParaRPr>
          </a:p>
          <a:p>
            <a:pPr marL="482600" marR="0" lvl="5" indent="-203200" algn="l" rtl="0">
              <a:lnSpc>
                <a:spcPct val="150000"/>
              </a:lnSpc>
              <a:spcBef>
                <a:spcPts val="0"/>
              </a:spcBef>
              <a:spcAft>
                <a:spcPts val="0"/>
              </a:spcAft>
              <a:buClr>
                <a:schemeClr val="dk1"/>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139700" marR="0" lvl="0" indent="0" algn="l" rtl="0">
              <a:lnSpc>
                <a:spcPct val="25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317500" algn="l" rtl="0">
              <a:lnSpc>
                <a:spcPct val="250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Expressions</a:t>
            </a:r>
            <a:endParaRPr/>
          </a:p>
        </p:txBody>
      </p:sp>
      <p:sp>
        <p:nvSpPr>
          <p:cNvPr id="481" name="Google Shape;481;p20"/>
          <p:cNvSpPr/>
          <p:nvPr/>
        </p:nvSpPr>
        <p:spPr>
          <a:xfrm>
            <a:off x="2189506" y="1152852"/>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The code within JSP Expression tag is written to the output stream of the response. </a:t>
            </a:r>
            <a:endParaRPr sz="2200" b="0" i="0" u="none" strike="noStrike" cap="none">
              <a:solidFill>
                <a:schemeClr val="dk1"/>
              </a:solidFill>
              <a:latin typeface="Open Sans"/>
              <a:ea typeface="Open Sans"/>
              <a:cs typeface="Open Sans"/>
              <a:sym typeface="Open Sans"/>
            </a:endParaRPr>
          </a:p>
        </p:txBody>
      </p:sp>
      <p:sp>
        <p:nvSpPr>
          <p:cNvPr id="482" name="Google Shape;482;p20"/>
          <p:cNvSpPr/>
          <p:nvPr/>
        </p:nvSpPr>
        <p:spPr>
          <a:xfrm>
            <a:off x="2413123" y="2334527"/>
            <a:ext cx="2036619" cy="893618"/>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483" name="Google Shape;483;p20"/>
          <p:cNvSpPr/>
          <p:nvPr/>
        </p:nvSpPr>
        <p:spPr>
          <a:xfrm>
            <a:off x="6057004" y="2601453"/>
            <a:ext cx="277031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&lt;</a:t>
            </a:r>
            <a:r>
              <a:rPr lang="en-US" sz="2200" b="0" i="0" u="none" strike="noStrike" cap="none">
                <a:solidFill>
                  <a:schemeClr val="dk1"/>
                </a:solidFill>
                <a:latin typeface="Open Sans"/>
                <a:ea typeface="Open Sans"/>
                <a:cs typeface="Open Sans"/>
                <a:sym typeface="Open Sans"/>
              </a:rPr>
              <a:t>%=  statement %</a:t>
            </a:r>
            <a:r>
              <a:rPr lang="en-US" sz="2200" b="1" i="0" u="none" strike="noStrike" cap="none">
                <a:solidFill>
                  <a:schemeClr val="dk1"/>
                </a:solidFill>
                <a:latin typeface="Open Sans"/>
                <a:ea typeface="Open Sans"/>
                <a:cs typeface="Open Sans"/>
                <a:sym typeface="Open Sans"/>
              </a:rPr>
              <a:t>&gt;</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484" name="Google Shape;484;p20"/>
          <p:cNvSpPr/>
          <p:nvPr/>
        </p:nvSpPr>
        <p:spPr>
          <a:xfrm>
            <a:off x="2413123" y="4598424"/>
            <a:ext cx="2036619" cy="893618"/>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485" name="Google Shape;485;p20"/>
          <p:cNvSpPr/>
          <p:nvPr/>
        </p:nvSpPr>
        <p:spPr>
          <a:xfrm>
            <a:off x="6057004" y="3434643"/>
            <a:ext cx="8926687" cy="3304309"/>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 java.util.Calendar.getInstance().getTime()%&gt;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86" name="Google Shape;486;p20"/>
          <p:cNvCxnSpPr>
            <a:stCxn id="482" idx="3"/>
          </p:cNvCxnSpPr>
          <p:nvPr/>
        </p:nvCxnSpPr>
        <p:spPr>
          <a:xfrm>
            <a:off x="4449742" y="2781336"/>
            <a:ext cx="1607400" cy="0"/>
          </a:xfrm>
          <a:prstGeom prst="straightConnector1">
            <a:avLst/>
          </a:prstGeom>
          <a:noFill/>
          <a:ln w="9525" cap="flat" cmpd="sng">
            <a:solidFill>
              <a:srgbClr val="C55A11"/>
            </a:solidFill>
            <a:prstDash val="solid"/>
            <a:round/>
            <a:headEnd type="none" w="sm" len="sm"/>
            <a:tailEnd type="triangle" w="med" len="med"/>
          </a:ln>
        </p:spPr>
      </p:cxnSp>
      <p:cxnSp>
        <p:nvCxnSpPr>
          <p:cNvPr id="487" name="Google Shape;487;p20"/>
          <p:cNvCxnSpPr/>
          <p:nvPr/>
        </p:nvCxnSpPr>
        <p:spPr>
          <a:xfrm>
            <a:off x="4449742" y="5027951"/>
            <a:ext cx="1607262" cy="0"/>
          </a:xfrm>
          <a:prstGeom prst="straightConnector1">
            <a:avLst/>
          </a:prstGeom>
          <a:noFill/>
          <a:ln w="9525" cap="flat" cmpd="sng">
            <a:solidFill>
              <a:srgbClr val="5597D3"/>
            </a:solidFill>
            <a:prstDash val="solid"/>
            <a:round/>
            <a:headEnd type="none" w="sm" len="sm"/>
            <a:tailEnd type="triangle" w="med" len="med"/>
          </a:ln>
        </p:spPr>
      </p:cxnSp>
      <p:pic>
        <p:nvPicPr>
          <p:cNvPr id="488" name="Google Shape;488;p20"/>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Declaration</a:t>
            </a:r>
            <a:endParaRPr/>
          </a:p>
        </p:txBody>
      </p:sp>
      <p:sp>
        <p:nvSpPr>
          <p:cNvPr id="495" name="Google Shape;495;p21"/>
          <p:cNvSpPr/>
          <p:nvPr/>
        </p:nvSpPr>
        <p:spPr>
          <a:xfrm>
            <a:off x="2189506" y="1152852"/>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The JSP Declaration tag is used to declare fields and methods.</a:t>
            </a:r>
            <a:endParaRPr sz="2200" b="0" i="0" u="none" strike="noStrike" cap="none">
              <a:solidFill>
                <a:schemeClr val="dk1"/>
              </a:solidFill>
              <a:latin typeface="Open Sans"/>
              <a:ea typeface="Open Sans"/>
              <a:cs typeface="Open Sans"/>
              <a:sym typeface="Open Sans"/>
            </a:endParaRPr>
          </a:p>
        </p:txBody>
      </p:sp>
      <p:sp>
        <p:nvSpPr>
          <p:cNvPr id="496" name="Google Shape;496;p21"/>
          <p:cNvSpPr/>
          <p:nvPr/>
        </p:nvSpPr>
        <p:spPr>
          <a:xfrm>
            <a:off x="2413123" y="2334527"/>
            <a:ext cx="2036619" cy="893618"/>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497" name="Google Shape;497;p21"/>
          <p:cNvSpPr/>
          <p:nvPr/>
        </p:nvSpPr>
        <p:spPr>
          <a:xfrm>
            <a:off x="6057004" y="2601453"/>
            <a:ext cx="501047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  field or method declaration %&gt;  </a:t>
            </a:r>
            <a:endParaRPr sz="1400" b="0" i="0" u="none" strike="noStrike" cap="none">
              <a:solidFill>
                <a:srgbClr val="000000"/>
              </a:solidFill>
              <a:latin typeface="Arial"/>
              <a:ea typeface="Arial"/>
              <a:cs typeface="Arial"/>
              <a:sym typeface="Arial"/>
            </a:endParaRPr>
          </a:p>
        </p:txBody>
      </p:sp>
      <p:sp>
        <p:nvSpPr>
          <p:cNvPr id="498" name="Google Shape;498;p21"/>
          <p:cNvSpPr/>
          <p:nvPr/>
        </p:nvSpPr>
        <p:spPr>
          <a:xfrm>
            <a:off x="2413123" y="4369234"/>
            <a:ext cx="2036620" cy="1546621"/>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 to declare a field</a:t>
            </a:r>
            <a:endParaRPr sz="2200" b="0" i="0" u="none" strike="noStrike" cap="none">
              <a:solidFill>
                <a:schemeClr val="lt1"/>
              </a:solidFill>
              <a:latin typeface="Open Sans"/>
              <a:ea typeface="Open Sans"/>
              <a:cs typeface="Open Sans"/>
              <a:sym typeface="Open Sans"/>
            </a:endParaRPr>
          </a:p>
        </p:txBody>
      </p:sp>
      <p:sp>
        <p:nvSpPr>
          <p:cNvPr id="499" name="Google Shape;499;p21"/>
          <p:cNvSpPr/>
          <p:nvPr/>
        </p:nvSpPr>
        <p:spPr>
          <a:xfrm>
            <a:off x="6057004" y="3434643"/>
            <a:ext cx="8790709" cy="3304309"/>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 int data=100; %&gt;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 "Value is:"+data %&gt;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&lt;/body&gt;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&lt;/html&gt;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500" name="Google Shape;500;p21"/>
          <p:cNvCxnSpPr>
            <a:stCxn id="496" idx="3"/>
          </p:cNvCxnSpPr>
          <p:nvPr/>
        </p:nvCxnSpPr>
        <p:spPr>
          <a:xfrm>
            <a:off x="4449742" y="2781336"/>
            <a:ext cx="1607400" cy="0"/>
          </a:xfrm>
          <a:prstGeom prst="straightConnector1">
            <a:avLst/>
          </a:prstGeom>
          <a:noFill/>
          <a:ln w="9525" cap="flat" cmpd="sng">
            <a:solidFill>
              <a:srgbClr val="C55A11"/>
            </a:solidFill>
            <a:prstDash val="solid"/>
            <a:round/>
            <a:headEnd type="none" w="sm" len="sm"/>
            <a:tailEnd type="triangle" w="med" len="med"/>
          </a:ln>
        </p:spPr>
      </p:cxnSp>
      <p:cxnSp>
        <p:nvCxnSpPr>
          <p:cNvPr id="501" name="Google Shape;501;p21"/>
          <p:cNvCxnSpPr/>
          <p:nvPr/>
        </p:nvCxnSpPr>
        <p:spPr>
          <a:xfrm>
            <a:off x="4449742" y="5027951"/>
            <a:ext cx="1607262" cy="0"/>
          </a:xfrm>
          <a:prstGeom prst="straightConnector1">
            <a:avLst/>
          </a:prstGeom>
          <a:noFill/>
          <a:ln w="9525" cap="flat" cmpd="sng">
            <a:solidFill>
              <a:srgbClr val="5597D3"/>
            </a:solidFill>
            <a:prstDash val="solid"/>
            <a:round/>
            <a:headEnd type="none" w="sm" len="sm"/>
            <a:tailEnd type="triangle" w="med" len="med"/>
          </a:ln>
        </p:spPr>
      </p:cxnSp>
      <p:pic>
        <p:nvPicPr>
          <p:cNvPr id="502" name="Google Shape;502;p21"/>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JSP Implicit Objects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Implicit Objects</a:t>
            </a:r>
            <a:endParaRPr/>
          </a:p>
        </p:txBody>
      </p:sp>
      <p:sp>
        <p:nvSpPr>
          <p:cNvPr id="514" name="Google Shape;514;p23"/>
          <p:cNvSpPr/>
          <p:nvPr/>
        </p:nvSpPr>
        <p:spPr>
          <a:xfrm>
            <a:off x="2189506" y="1152852"/>
            <a:ext cx="11949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 Implicit Objects are automatically created by the container when the  JSP is translated to a servlet. These objects can be accessed directly in scriptlets used in the service method.</a:t>
            </a:r>
            <a:endParaRPr sz="2200" b="0" i="0" u="none" strike="noStrike" cap="none">
              <a:solidFill>
                <a:schemeClr val="dk1"/>
              </a:solidFill>
              <a:latin typeface="Open Sans"/>
              <a:ea typeface="Open Sans"/>
              <a:cs typeface="Open Sans"/>
              <a:sym typeface="Open Sans"/>
            </a:endParaRPr>
          </a:p>
        </p:txBody>
      </p:sp>
      <p:sp>
        <p:nvSpPr>
          <p:cNvPr id="515" name="Google Shape;515;p23"/>
          <p:cNvSpPr/>
          <p:nvPr/>
        </p:nvSpPr>
        <p:spPr>
          <a:xfrm rot="-2700000">
            <a:off x="7074699" y="4598506"/>
            <a:ext cx="1690962" cy="1690962"/>
          </a:xfrm>
          <a:prstGeom prst="roundRect">
            <a:avLst>
              <a:gd name="adj" fmla="val 15000"/>
            </a:avLst>
          </a:prstGeom>
          <a:solidFill>
            <a:srgbClr val="9FDEF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6" name="Google Shape;516;p23"/>
          <p:cNvSpPr/>
          <p:nvPr/>
        </p:nvSpPr>
        <p:spPr>
          <a:xfrm rot="-2700000">
            <a:off x="5730386" y="5942819"/>
            <a:ext cx="1690962" cy="1690963"/>
          </a:xfrm>
          <a:prstGeom prst="roundRect">
            <a:avLst>
              <a:gd name="adj" fmla="val 15000"/>
            </a:avLst>
          </a:prstGeom>
          <a:solidFill>
            <a:srgbClr val="F69E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Google Shape;517;p23"/>
          <p:cNvSpPr/>
          <p:nvPr/>
        </p:nvSpPr>
        <p:spPr>
          <a:xfrm rot="-2700000">
            <a:off x="8419012" y="5942819"/>
            <a:ext cx="1690963" cy="1690963"/>
          </a:xfrm>
          <a:prstGeom prst="roundRect">
            <a:avLst>
              <a:gd name="adj" fmla="val 15000"/>
            </a:avLst>
          </a:prstGeom>
          <a:solidFill>
            <a:srgbClr val="F385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23"/>
          <p:cNvSpPr/>
          <p:nvPr/>
        </p:nvSpPr>
        <p:spPr>
          <a:xfrm rot="-2700000">
            <a:off x="5730386" y="3254193"/>
            <a:ext cx="1690962" cy="1690962"/>
          </a:xfrm>
          <a:prstGeom prst="roundRect">
            <a:avLst>
              <a:gd name="adj" fmla="val 15000"/>
            </a:avLst>
          </a:prstGeom>
          <a:solidFill>
            <a:srgbClr val="F385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23"/>
          <p:cNvSpPr/>
          <p:nvPr/>
        </p:nvSpPr>
        <p:spPr>
          <a:xfrm rot="-2700000">
            <a:off x="8419012" y="3254193"/>
            <a:ext cx="1690963" cy="1690962"/>
          </a:xfrm>
          <a:prstGeom prst="roundRect">
            <a:avLst>
              <a:gd name="adj" fmla="val 15000"/>
            </a:avLst>
          </a:prstGeom>
          <a:solidFill>
            <a:srgbClr val="F69E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23"/>
          <p:cNvSpPr/>
          <p:nvPr/>
        </p:nvSpPr>
        <p:spPr>
          <a:xfrm rot="-2700000">
            <a:off x="11216440" y="3254193"/>
            <a:ext cx="1690963" cy="1690962"/>
          </a:xfrm>
          <a:prstGeom prst="roundRect">
            <a:avLst>
              <a:gd name="adj" fmla="val 15000"/>
            </a:avLst>
          </a:prstGeom>
          <a:solidFill>
            <a:srgbClr val="72B1D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Google Shape;521;p23"/>
          <p:cNvSpPr/>
          <p:nvPr/>
        </p:nvSpPr>
        <p:spPr>
          <a:xfrm rot="-2700000">
            <a:off x="4276538" y="4553791"/>
            <a:ext cx="1690963" cy="1690962"/>
          </a:xfrm>
          <a:prstGeom prst="roundRect">
            <a:avLst>
              <a:gd name="adj" fmla="val 15000"/>
            </a:avLst>
          </a:prstGeom>
          <a:solidFill>
            <a:srgbClr val="FEC6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2" name="Google Shape;522;p23"/>
          <p:cNvSpPr/>
          <p:nvPr/>
        </p:nvSpPr>
        <p:spPr>
          <a:xfrm rot="-2700000">
            <a:off x="9802629" y="4598505"/>
            <a:ext cx="1690963" cy="1690962"/>
          </a:xfrm>
          <a:prstGeom prst="roundRect">
            <a:avLst>
              <a:gd name="adj" fmla="val 15000"/>
            </a:avLst>
          </a:prstGeom>
          <a:solidFill>
            <a:srgbClr val="FEC6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3" name="Google Shape;523;p23"/>
          <p:cNvSpPr/>
          <p:nvPr/>
        </p:nvSpPr>
        <p:spPr>
          <a:xfrm rot="-2700000">
            <a:off x="2893138" y="5942819"/>
            <a:ext cx="1690963" cy="1690962"/>
          </a:xfrm>
          <a:prstGeom prst="roundRect">
            <a:avLst>
              <a:gd name="adj" fmla="val 15000"/>
            </a:avLst>
          </a:prstGeom>
          <a:solidFill>
            <a:srgbClr val="72B1D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Google Shape;524;p23"/>
          <p:cNvSpPr txBox="1"/>
          <p:nvPr/>
        </p:nvSpPr>
        <p:spPr>
          <a:xfrm>
            <a:off x="7378935" y="5228544"/>
            <a:ext cx="10824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out</a:t>
            </a:r>
            <a:endParaRPr sz="2400" b="0" i="0" u="none" strike="noStrike" cap="none">
              <a:solidFill>
                <a:schemeClr val="dk1"/>
              </a:solidFill>
              <a:latin typeface="Open Sans"/>
              <a:ea typeface="Open Sans"/>
              <a:cs typeface="Open Sans"/>
              <a:sym typeface="Open Sans"/>
            </a:endParaRPr>
          </a:p>
        </p:txBody>
      </p:sp>
      <p:sp>
        <p:nvSpPr>
          <p:cNvPr id="525" name="Google Shape;525;p23"/>
          <p:cNvSpPr txBox="1"/>
          <p:nvPr/>
        </p:nvSpPr>
        <p:spPr>
          <a:xfrm>
            <a:off x="5863650" y="3868841"/>
            <a:ext cx="13851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request</a:t>
            </a:r>
            <a:endParaRPr sz="2400" b="0" i="0" u="none" strike="noStrike" cap="none">
              <a:solidFill>
                <a:schemeClr val="dk1"/>
              </a:solidFill>
              <a:latin typeface="Open Sans"/>
              <a:ea typeface="Open Sans"/>
              <a:cs typeface="Open Sans"/>
              <a:sym typeface="Open Sans"/>
            </a:endParaRPr>
          </a:p>
        </p:txBody>
      </p:sp>
      <p:sp>
        <p:nvSpPr>
          <p:cNvPr id="526" name="Google Shape;526;p23"/>
          <p:cNvSpPr txBox="1"/>
          <p:nvPr/>
        </p:nvSpPr>
        <p:spPr>
          <a:xfrm>
            <a:off x="8436435" y="3887653"/>
            <a:ext cx="16954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response</a:t>
            </a:r>
            <a:endParaRPr sz="2400" b="0" i="0" u="none" strike="noStrike" cap="none">
              <a:solidFill>
                <a:schemeClr val="dk1"/>
              </a:solidFill>
              <a:latin typeface="Open Sans"/>
              <a:ea typeface="Open Sans"/>
              <a:cs typeface="Open Sans"/>
              <a:sym typeface="Open Sans"/>
            </a:endParaRPr>
          </a:p>
        </p:txBody>
      </p:sp>
      <p:sp>
        <p:nvSpPr>
          <p:cNvPr id="527" name="Google Shape;527;p23"/>
          <p:cNvSpPr txBox="1"/>
          <p:nvPr/>
        </p:nvSpPr>
        <p:spPr>
          <a:xfrm>
            <a:off x="5822833" y="6575462"/>
            <a:ext cx="13851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config</a:t>
            </a:r>
            <a:endParaRPr sz="2400" b="0" i="0" u="none" strike="noStrike" cap="none">
              <a:solidFill>
                <a:schemeClr val="dk1"/>
              </a:solidFill>
              <a:latin typeface="Open Sans"/>
              <a:ea typeface="Open Sans"/>
              <a:cs typeface="Open Sans"/>
              <a:sym typeface="Open Sans"/>
            </a:endParaRPr>
          </a:p>
        </p:txBody>
      </p:sp>
      <p:sp>
        <p:nvSpPr>
          <p:cNvPr id="528" name="Google Shape;528;p23"/>
          <p:cNvSpPr txBox="1"/>
          <p:nvPr/>
        </p:nvSpPr>
        <p:spPr>
          <a:xfrm>
            <a:off x="8340017" y="6575461"/>
            <a:ext cx="188825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application</a:t>
            </a:r>
            <a:endParaRPr sz="2400" b="0" i="0" u="none" strike="noStrike" cap="none">
              <a:solidFill>
                <a:schemeClr val="dk1"/>
              </a:solidFill>
              <a:latin typeface="Open Sans"/>
              <a:ea typeface="Open Sans"/>
              <a:cs typeface="Open Sans"/>
              <a:sym typeface="Open Sans"/>
            </a:endParaRPr>
          </a:p>
        </p:txBody>
      </p:sp>
      <p:sp>
        <p:nvSpPr>
          <p:cNvPr id="529" name="Google Shape;529;p23"/>
          <p:cNvSpPr txBox="1"/>
          <p:nvPr/>
        </p:nvSpPr>
        <p:spPr>
          <a:xfrm>
            <a:off x="4437703" y="5164392"/>
            <a:ext cx="13851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session</a:t>
            </a:r>
            <a:endParaRPr sz="2400" b="0" i="0" u="none" strike="noStrike" cap="none">
              <a:solidFill>
                <a:schemeClr val="dk1"/>
              </a:solidFill>
              <a:latin typeface="Open Sans"/>
              <a:ea typeface="Open Sans"/>
              <a:cs typeface="Open Sans"/>
              <a:sym typeface="Open Sans"/>
            </a:endParaRPr>
          </a:p>
        </p:txBody>
      </p:sp>
      <p:sp>
        <p:nvSpPr>
          <p:cNvPr id="530" name="Google Shape;530;p23"/>
          <p:cNvSpPr txBox="1"/>
          <p:nvPr/>
        </p:nvSpPr>
        <p:spPr>
          <a:xfrm>
            <a:off x="9632212" y="5228543"/>
            <a:ext cx="20619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pageContext</a:t>
            </a:r>
            <a:endParaRPr sz="2400" b="0" i="0" u="none" strike="noStrike" cap="none">
              <a:solidFill>
                <a:schemeClr val="dk1"/>
              </a:solidFill>
              <a:latin typeface="Open Sans"/>
              <a:ea typeface="Open Sans"/>
              <a:cs typeface="Open Sans"/>
              <a:sym typeface="Open Sans"/>
            </a:endParaRPr>
          </a:p>
        </p:txBody>
      </p:sp>
      <p:sp>
        <p:nvSpPr>
          <p:cNvPr id="531" name="Google Shape;531;p23"/>
          <p:cNvSpPr txBox="1"/>
          <p:nvPr/>
        </p:nvSpPr>
        <p:spPr>
          <a:xfrm>
            <a:off x="3046054" y="6557467"/>
            <a:ext cx="13851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page</a:t>
            </a:r>
            <a:endParaRPr sz="2400" b="0" i="0" u="none" strike="noStrike" cap="none">
              <a:solidFill>
                <a:schemeClr val="dk1"/>
              </a:solidFill>
              <a:latin typeface="Open Sans"/>
              <a:ea typeface="Open Sans"/>
              <a:cs typeface="Open Sans"/>
              <a:sym typeface="Open Sans"/>
            </a:endParaRPr>
          </a:p>
        </p:txBody>
      </p:sp>
      <p:sp>
        <p:nvSpPr>
          <p:cNvPr id="532" name="Google Shape;532;p23"/>
          <p:cNvSpPr txBox="1"/>
          <p:nvPr/>
        </p:nvSpPr>
        <p:spPr>
          <a:xfrm>
            <a:off x="11200326" y="3887652"/>
            <a:ext cx="17231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exception</a:t>
            </a:r>
            <a:endParaRPr sz="2400" b="0" i="0" u="none" strike="noStrike" cap="none">
              <a:solidFill>
                <a:schemeClr val="dk1"/>
              </a:solidFill>
              <a:latin typeface="Open Sans"/>
              <a:ea typeface="Open Sans"/>
              <a:cs typeface="Open Sans"/>
              <a:sym typeface="Open Sans"/>
            </a:endParaRPr>
          </a:p>
        </p:txBody>
      </p:sp>
      <p:pic>
        <p:nvPicPr>
          <p:cNvPr id="533" name="Google Shape;533;p23"/>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Implicit Objects</a:t>
            </a:r>
            <a:endParaRPr/>
          </a:p>
        </p:txBody>
      </p:sp>
      <p:graphicFrame>
        <p:nvGraphicFramePr>
          <p:cNvPr id="540" name="Google Shape;540;p24"/>
          <p:cNvGraphicFramePr/>
          <p:nvPr/>
        </p:nvGraphicFramePr>
        <p:xfrm>
          <a:off x="639183" y="1524000"/>
          <a:ext cx="14942125" cy="6096100"/>
        </p:xfrm>
        <a:graphic>
          <a:graphicData uri="http://schemas.openxmlformats.org/drawingml/2006/table">
            <a:tbl>
              <a:tblPr firstRow="1" bandRow="1">
                <a:noFill/>
                <a:tableStyleId>{4387C757-0B79-4015-A807-21F4110C5937}</a:tableStyleId>
              </a:tblPr>
              <a:tblGrid>
                <a:gridCol w="2899150"/>
                <a:gridCol w="5088825"/>
                <a:gridCol w="6954150"/>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JSP Implicit Object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Corresponding Classes</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Description</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out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javax.servlet.jsp.JspWriter</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access and print to the servlet's output stream</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request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javax.servlet.http.HttpServletRequest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get request information such as parameter, header information, remote address, server name, server port, content type, and character encoding</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response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javax.servlet.http.HttpServletResponse</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add or manipulate responses such as redirect response to another resource, and send error</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config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javax.servlet.ServletConfig</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get the initialization parameter in web.xml</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application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javax.servlet.ServletContext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get the context information and attributes in JSP</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page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java.lang.Object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get the currently executed servlet object for the corresponding JSP</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exception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javax.servlet.jsp.JspException</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generate appropriate responses to error conditions</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pageContext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javax.servlet.jsp.PageContext</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set, get, or remove attribute from one of the scopes – page, request, session, or application</a:t>
                      </a:r>
                      <a:endParaRPr sz="2000" u="none" strike="noStrike" cap="none">
                        <a:latin typeface="Open Sans"/>
                        <a:ea typeface="Open Sans"/>
                        <a:cs typeface="Open Sans"/>
                        <a:sym typeface="Open Sans"/>
                      </a:endParaRP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session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javax.servlet.http.HttpSession</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Used to set, get, or remove attribute or to get session information</a:t>
                      </a:r>
                      <a:endParaRPr sz="2000" u="none" strike="noStrike" cap="none">
                        <a:latin typeface="Open Sans"/>
                        <a:ea typeface="Open Sans"/>
                        <a:cs typeface="Open Sans"/>
                        <a:sym typeface="Open Sans"/>
                      </a:endParaRPr>
                    </a:p>
                  </a:txBody>
                  <a:tcPr marL="91450" marR="91450" marT="45725" marB="45725"/>
                </a:tc>
              </a:tr>
            </a:tbl>
          </a:graphicData>
        </a:graphic>
      </p:graphicFrame>
      <p:pic>
        <p:nvPicPr>
          <p:cNvPr id="541" name="Google Shape;541;p24"/>
          <p:cNvPicPr preferRelativeResize="0"/>
          <p:nvPr/>
        </p:nvPicPr>
        <p:blipFill rotWithShape="1">
          <a:blip r:embed="rId3">
            <a:alphaModFix/>
          </a:blip>
          <a:srcRect/>
          <a:stretch/>
        </p:blipFill>
        <p:spPr>
          <a:xfrm>
            <a:off x="5396724" y="603159"/>
            <a:ext cx="5429249" cy="365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JSP Implicit Objects</a:t>
            </a:r>
            <a:endParaRPr/>
          </a:p>
        </p:txBody>
      </p:sp>
      <p:sp>
        <p:nvSpPr>
          <p:cNvPr id="548" name="Google Shape;548;p2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function of JSP Implicit Objects.</a:t>
            </a:r>
            <a:endParaRPr>
              <a:solidFill>
                <a:srgbClr val="3F3F3F"/>
              </a:solidFill>
              <a:latin typeface="Open Sans"/>
              <a:ea typeface="Open Sans"/>
              <a:cs typeface="Open Sans"/>
              <a:sym typeface="Open Sans"/>
            </a:endParaRPr>
          </a:p>
        </p:txBody>
      </p:sp>
      <p:sp>
        <p:nvSpPr>
          <p:cNvPr id="549" name="Google Shape;549;p2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90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56" name="Google Shape;556;p26"/>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a:solidFill>
                  <a:srgbClr val="3F3F3F"/>
                </a:solidFill>
                <a:latin typeface="Open Sans"/>
                <a:ea typeface="Open Sans"/>
                <a:cs typeface="Open Sans"/>
                <a:sym typeface="Open Sans"/>
              </a:rPr>
              <a:t>Steps to demonstrate JSP implicit objects:</a:t>
            </a:r>
            <a:endParaRPr sz="2200">
              <a:solidFill>
                <a:srgbClr val="3F3F3F"/>
              </a:solidFill>
              <a:latin typeface="Open Sans"/>
              <a:ea typeface="Open Sans"/>
              <a:cs typeface="Open Sans"/>
              <a:sym typeface="Open Sans"/>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function of JSP Implicit Objects.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repository.</a:t>
            </a:r>
            <a:endParaRPr sz="1400" b="0" i="0" u="none" strike="noStrike" cap="none">
              <a:solidFill>
                <a:srgbClr val="000000"/>
              </a:solidFill>
              <a:latin typeface="Arial"/>
              <a:ea typeface="Arial"/>
              <a:cs typeface="Arial"/>
              <a:sym typeface="Arial"/>
            </a:endParaRPr>
          </a:p>
        </p:txBody>
      </p:sp>
      <p:pic>
        <p:nvPicPr>
          <p:cNvPr id="557" name="Google Shape;557;p26"/>
          <p:cNvPicPr preferRelativeResize="0"/>
          <p:nvPr/>
        </p:nvPicPr>
        <p:blipFill rotWithShape="1">
          <a:blip r:embed="rId3">
            <a:alphaModFix/>
          </a:blip>
          <a:srcRect/>
          <a:stretch/>
        </p:blipFill>
        <p:spPr>
          <a:xfrm>
            <a:off x="4281724" y="715800"/>
            <a:ext cx="7659251" cy="36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JSP Directives</a:t>
            </a:r>
            <a:endParaRPr/>
          </a:p>
          <a:p>
            <a:pPr marL="50800" lvl="0" indent="0" algn="ctr" rtl="0">
              <a:lnSpc>
                <a:spcPct val="90000"/>
              </a:lnSpc>
              <a:spcBef>
                <a:spcPts val="1000"/>
              </a:spcBef>
              <a:spcAft>
                <a:spcPts val="0"/>
              </a:spcAft>
              <a:buSzPts val="2800"/>
              <a:buNone/>
            </a:pPr>
            <a:endParaRPr>
              <a:solidFill>
                <a:schemeClr val="lt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Directives</a:t>
            </a:r>
            <a:endParaRPr/>
          </a:p>
        </p:txBody>
      </p:sp>
      <p:sp>
        <p:nvSpPr>
          <p:cNvPr id="569" name="Google Shape;569;p28"/>
          <p:cNvSpPr/>
          <p:nvPr/>
        </p:nvSpPr>
        <p:spPr>
          <a:xfrm>
            <a:off x="2189506" y="1152852"/>
            <a:ext cx="11949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 Directives are messages that instruct the web container on how to translate a JSP into the corresponding servlet.</a:t>
            </a:r>
            <a:endParaRPr sz="2200" b="0" i="0" u="none" strike="noStrike" cap="none">
              <a:solidFill>
                <a:schemeClr val="dk1"/>
              </a:solidFill>
              <a:latin typeface="Open Sans"/>
              <a:ea typeface="Open Sans"/>
              <a:cs typeface="Open Sans"/>
              <a:sym typeface="Open Sans"/>
            </a:endParaRPr>
          </a:p>
        </p:txBody>
      </p:sp>
      <p:pic>
        <p:nvPicPr>
          <p:cNvPr id="570" name="Google Shape;570;p28"/>
          <p:cNvPicPr preferRelativeResize="0"/>
          <p:nvPr/>
        </p:nvPicPr>
        <p:blipFill rotWithShape="1">
          <a:blip r:embed="rId3">
            <a:alphaModFix/>
          </a:blip>
          <a:srcRect/>
          <a:stretch/>
        </p:blipFill>
        <p:spPr>
          <a:xfrm>
            <a:off x="3826161" y="4343402"/>
            <a:ext cx="1297302" cy="1297302"/>
          </a:xfrm>
          <a:prstGeom prst="rect">
            <a:avLst/>
          </a:prstGeom>
          <a:noFill/>
          <a:ln>
            <a:noFill/>
          </a:ln>
        </p:spPr>
      </p:pic>
      <p:sp>
        <p:nvSpPr>
          <p:cNvPr id="571" name="Google Shape;571;p28"/>
          <p:cNvSpPr txBox="1"/>
          <p:nvPr/>
        </p:nvSpPr>
        <p:spPr>
          <a:xfrm>
            <a:off x="3784597" y="5640704"/>
            <a:ext cx="151707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Web Page</a:t>
            </a:r>
            <a:endParaRPr sz="2200" b="0" i="0" u="none" strike="noStrike" cap="none">
              <a:solidFill>
                <a:schemeClr val="dk1"/>
              </a:solidFill>
              <a:latin typeface="Open Sans"/>
              <a:ea typeface="Open Sans"/>
              <a:cs typeface="Open Sans"/>
              <a:sym typeface="Open Sans"/>
            </a:endParaRPr>
          </a:p>
        </p:txBody>
      </p:sp>
      <p:sp>
        <p:nvSpPr>
          <p:cNvPr id="572" name="Google Shape;572;p28"/>
          <p:cNvSpPr/>
          <p:nvPr/>
        </p:nvSpPr>
        <p:spPr>
          <a:xfrm>
            <a:off x="7255160" y="2820353"/>
            <a:ext cx="3844636" cy="4343400"/>
          </a:xfrm>
          <a:prstGeom prst="roundRect">
            <a:avLst>
              <a:gd name="adj" fmla="val 16667"/>
            </a:avLst>
          </a:prstGeom>
          <a:solidFill>
            <a:srgbClr val="4D7AA3"/>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3" name="Google Shape;573;p28"/>
          <p:cNvSpPr txBox="1"/>
          <p:nvPr/>
        </p:nvSpPr>
        <p:spPr>
          <a:xfrm>
            <a:off x="7837050" y="3309047"/>
            <a:ext cx="268085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Web Container</a:t>
            </a:r>
            <a:endParaRPr sz="2200" b="0" i="0" u="none" strike="noStrike" cap="none">
              <a:solidFill>
                <a:schemeClr val="lt1"/>
              </a:solidFill>
              <a:latin typeface="Open Sans"/>
              <a:ea typeface="Open Sans"/>
              <a:cs typeface="Open Sans"/>
              <a:sym typeface="Open Sans"/>
            </a:endParaRPr>
          </a:p>
        </p:txBody>
      </p:sp>
      <p:sp>
        <p:nvSpPr>
          <p:cNvPr id="574" name="Google Shape;574;p28"/>
          <p:cNvSpPr/>
          <p:nvPr/>
        </p:nvSpPr>
        <p:spPr>
          <a:xfrm>
            <a:off x="8096822" y="4114800"/>
            <a:ext cx="2161310" cy="955963"/>
          </a:xfrm>
          <a:prstGeom prst="roundRect">
            <a:avLst>
              <a:gd name="adj" fmla="val 16667"/>
            </a:avLst>
          </a:prstGeom>
          <a:solidFill>
            <a:srgbClr val="FAC36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a:t>
            </a:r>
            <a:endParaRPr sz="2200" b="0" i="0" u="none" strike="noStrike" cap="none">
              <a:solidFill>
                <a:schemeClr val="dk1"/>
              </a:solidFill>
              <a:latin typeface="Open Sans"/>
              <a:ea typeface="Open Sans"/>
              <a:cs typeface="Open Sans"/>
              <a:sym typeface="Open Sans"/>
            </a:endParaRPr>
          </a:p>
        </p:txBody>
      </p:sp>
      <p:sp>
        <p:nvSpPr>
          <p:cNvPr id="575" name="Google Shape;575;p28"/>
          <p:cNvSpPr/>
          <p:nvPr/>
        </p:nvSpPr>
        <p:spPr>
          <a:xfrm>
            <a:off x="8096822" y="5628885"/>
            <a:ext cx="2161310" cy="955963"/>
          </a:xfrm>
          <a:prstGeom prst="roundRect">
            <a:avLst>
              <a:gd name="adj" fmla="val 16667"/>
            </a:avLst>
          </a:prstGeom>
          <a:solidFill>
            <a:srgbClr val="F69E6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Servlet</a:t>
            </a:r>
            <a:endParaRPr sz="2200" b="0" i="0" u="none" strike="noStrike" cap="none">
              <a:solidFill>
                <a:schemeClr val="dk1"/>
              </a:solidFill>
              <a:latin typeface="Open Sans"/>
              <a:ea typeface="Open Sans"/>
              <a:cs typeface="Open Sans"/>
              <a:sym typeface="Open Sans"/>
            </a:endParaRPr>
          </a:p>
        </p:txBody>
      </p:sp>
      <p:cxnSp>
        <p:nvCxnSpPr>
          <p:cNvPr id="576" name="Google Shape;576;p28"/>
          <p:cNvCxnSpPr/>
          <p:nvPr/>
        </p:nvCxnSpPr>
        <p:spPr>
          <a:xfrm>
            <a:off x="5343234" y="4738256"/>
            <a:ext cx="1577108" cy="0"/>
          </a:xfrm>
          <a:prstGeom prst="straightConnector1">
            <a:avLst/>
          </a:prstGeom>
          <a:noFill/>
          <a:ln w="38100" cap="flat" cmpd="sng">
            <a:solidFill>
              <a:schemeClr val="dk1"/>
            </a:solidFill>
            <a:prstDash val="solid"/>
            <a:round/>
            <a:headEnd type="none" w="sm" len="sm"/>
            <a:tailEnd type="triangle" w="med" len="med"/>
          </a:ln>
        </p:spPr>
      </p:cxnSp>
      <p:cxnSp>
        <p:nvCxnSpPr>
          <p:cNvPr id="577" name="Google Shape;577;p28"/>
          <p:cNvCxnSpPr/>
          <p:nvPr/>
        </p:nvCxnSpPr>
        <p:spPr>
          <a:xfrm rot="10800000">
            <a:off x="5343234" y="5306292"/>
            <a:ext cx="1577108" cy="0"/>
          </a:xfrm>
          <a:prstGeom prst="straightConnector1">
            <a:avLst/>
          </a:prstGeom>
          <a:noFill/>
          <a:ln w="38100" cap="flat" cmpd="sng">
            <a:solidFill>
              <a:schemeClr val="dk1"/>
            </a:solidFill>
            <a:prstDash val="solid"/>
            <a:round/>
            <a:headEnd type="none" w="sm" len="sm"/>
            <a:tailEnd type="triangle" w="med" len="med"/>
          </a:ln>
        </p:spPr>
      </p:cxnSp>
      <p:sp>
        <p:nvSpPr>
          <p:cNvPr id="578" name="Google Shape;578;p28"/>
          <p:cNvSpPr/>
          <p:nvPr/>
        </p:nvSpPr>
        <p:spPr>
          <a:xfrm>
            <a:off x="10388018" y="4634852"/>
            <a:ext cx="581891" cy="1297302"/>
          </a:xfrm>
          <a:prstGeom prst="curvedLeftArrow">
            <a:avLst>
              <a:gd name="adj1" fmla="val 25000"/>
              <a:gd name="adj2" fmla="val 50000"/>
              <a:gd name="adj3" fmla="val 25000"/>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79" name="Google Shape;579;p28"/>
          <p:cNvCxnSpPr/>
          <p:nvPr/>
        </p:nvCxnSpPr>
        <p:spPr>
          <a:xfrm rot="10800000">
            <a:off x="11314543" y="5193448"/>
            <a:ext cx="1577108" cy="0"/>
          </a:xfrm>
          <a:prstGeom prst="straightConnector1">
            <a:avLst/>
          </a:prstGeom>
          <a:noFill/>
          <a:ln w="38100" cap="flat" cmpd="sng">
            <a:solidFill>
              <a:schemeClr val="dk1"/>
            </a:solidFill>
            <a:prstDash val="solid"/>
            <a:round/>
            <a:headEnd type="none" w="sm" len="sm"/>
            <a:tailEnd type="triangle" w="med" len="med"/>
          </a:ln>
        </p:spPr>
      </p:cxnSp>
      <p:sp>
        <p:nvSpPr>
          <p:cNvPr id="580" name="Google Shape;580;p28"/>
          <p:cNvSpPr txBox="1"/>
          <p:nvPr/>
        </p:nvSpPr>
        <p:spPr>
          <a:xfrm>
            <a:off x="11314543" y="4343402"/>
            <a:ext cx="157710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Directive</a:t>
            </a:r>
            <a:endParaRPr sz="2200" b="0" i="0" u="none" strike="noStrike" cap="none">
              <a:solidFill>
                <a:schemeClr val="dk1"/>
              </a:solidFill>
              <a:latin typeface="Open Sans"/>
              <a:ea typeface="Open Sans"/>
              <a:cs typeface="Open Sans"/>
              <a:sym typeface="Open Sans"/>
            </a:endParaRPr>
          </a:p>
        </p:txBody>
      </p:sp>
      <p:pic>
        <p:nvPicPr>
          <p:cNvPr id="581" name="Google Shape;581;p28"/>
          <p:cNvPicPr preferRelativeResize="0"/>
          <p:nvPr/>
        </p:nvPicPr>
        <p:blipFill rotWithShape="1">
          <a:blip r:embed="rId4">
            <a:alphaModFix/>
          </a:blip>
          <a:srcRect/>
          <a:stretch/>
        </p:blipFill>
        <p:spPr>
          <a:xfrm>
            <a:off x="6257223" y="603159"/>
            <a:ext cx="3708250" cy="365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9"/>
          <p:cNvSpPr/>
          <p:nvPr/>
        </p:nvSpPr>
        <p:spPr>
          <a:xfrm>
            <a:off x="6274418" y="7048880"/>
            <a:ext cx="7369386" cy="1230008"/>
          </a:xfrm>
          <a:custGeom>
            <a:avLst/>
            <a:gdLst/>
            <a:ahLst/>
            <a:cxnLst/>
            <a:rect l="l" t="t" r="r" b="b"/>
            <a:pathLst>
              <a:path w="7369386" h="2098490" extrusionOk="0">
                <a:moveTo>
                  <a:pt x="0" y="0"/>
                </a:moveTo>
                <a:lnTo>
                  <a:pt x="7369386" y="0"/>
                </a:lnTo>
                <a:lnTo>
                  <a:pt x="7369386" y="2098490"/>
                </a:lnTo>
                <a:lnTo>
                  <a:pt x="0" y="2098490"/>
                </a:lnTo>
                <a:lnTo>
                  <a:pt x="0" y="0"/>
                </a:lnTo>
                <a:close/>
              </a:path>
            </a:pathLst>
          </a:custGeom>
          <a:noFill/>
          <a:ln w="57150" cap="flat" cmpd="sng">
            <a:solidFill>
              <a:srgbClr val="F69E66"/>
            </a:solidFill>
            <a:prstDash val="solid"/>
            <a:round/>
            <a:headEnd type="none" w="sm" len="sm"/>
            <a:tailEnd type="none" w="sm" len="sm"/>
          </a:ln>
        </p:spPr>
        <p:txBody>
          <a:bodyPr spcFirstLastPara="1" wrap="square" lIns="160000" tIns="160000" rIns="160000" bIns="160000" anchor="ctr" anchorCtr="0">
            <a:noAutofit/>
          </a:bodyPr>
          <a:lstStyle/>
          <a:p>
            <a:pPr marL="0" marR="0" lvl="1" indent="0" algn="l" rtl="0">
              <a:lnSpc>
                <a:spcPct val="9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Declares a tag library containing custom actions that are used in the page</a:t>
            </a:r>
            <a:endParaRPr sz="2200" b="0" i="0" u="none" strike="noStrike" cap="none">
              <a:solidFill>
                <a:srgbClr val="000000"/>
              </a:solidFill>
              <a:latin typeface="Open Sans"/>
              <a:ea typeface="Open Sans"/>
              <a:cs typeface="Open Sans"/>
              <a:sym typeface="Open Sans"/>
            </a:endParaRPr>
          </a:p>
        </p:txBody>
      </p:sp>
      <p:sp>
        <p:nvSpPr>
          <p:cNvPr id="588" name="Google Shape;588;p29"/>
          <p:cNvSpPr/>
          <p:nvPr/>
        </p:nvSpPr>
        <p:spPr>
          <a:xfrm>
            <a:off x="6258431" y="5437943"/>
            <a:ext cx="7369386" cy="1230008"/>
          </a:xfrm>
          <a:custGeom>
            <a:avLst/>
            <a:gdLst/>
            <a:ahLst/>
            <a:cxnLst/>
            <a:rect l="l" t="t" r="r" b="b"/>
            <a:pathLst>
              <a:path w="7369386" h="1975050" extrusionOk="0">
                <a:moveTo>
                  <a:pt x="0" y="0"/>
                </a:moveTo>
                <a:lnTo>
                  <a:pt x="7369386" y="0"/>
                </a:lnTo>
                <a:lnTo>
                  <a:pt x="7369386" y="1975050"/>
                </a:lnTo>
                <a:lnTo>
                  <a:pt x="0" y="1975050"/>
                </a:lnTo>
                <a:lnTo>
                  <a:pt x="0" y="0"/>
                </a:lnTo>
                <a:close/>
              </a:path>
            </a:pathLst>
          </a:custGeom>
          <a:noFill/>
          <a:ln w="57150" cap="flat" cmpd="sng">
            <a:solidFill>
              <a:srgbClr val="99D35B"/>
            </a:solidFill>
            <a:prstDash val="solid"/>
            <a:round/>
            <a:headEnd type="none" w="sm" len="sm"/>
            <a:tailEnd type="none" w="sm" len="sm"/>
          </a:ln>
        </p:spPr>
        <p:txBody>
          <a:bodyPr spcFirstLastPara="1" wrap="square" lIns="160000" tIns="160000" rIns="160000" bIns="160000" anchor="ctr" anchorCtr="0">
            <a:noAutofit/>
          </a:bodyPr>
          <a:lstStyle/>
          <a:p>
            <a:pPr marL="0" marR="0" lvl="1" indent="0" algn="l" rtl="0">
              <a:lnSpc>
                <a:spcPct val="9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Includes a file during the translation phase</a:t>
            </a:r>
            <a:endParaRPr sz="2200" b="0" i="0" u="none" strike="noStrike" cap="none">
              <a:solidFill>
                <a:srgbClr val="000000"/>
              </a:solidFill>
              <a:latin typeface="Open Sans"/>
              <a:ea typeface="Open Sans"/>
              <a:cs typeface="Open Sans"/>
              <a:sym typeface="Open Sans"/>
            </a:endParaRPr>
          </a:p>
        </p:txBody>
      </p:sp>
      <p:sp>
        <p:nvSpPr>
          <p:cNvPr id="589" name="Google Shape;589;p29"/>
          <p:cNvSpPr/>
          <p:nvPr/>
        </p:nvSpPr>
        <p:spPr>
          <a:xfrm>
            <a:off x="6258431" y="3827006"/>
            <a:ext cx="7369386" cy="1230008"/>
          </a:xfrm>
          <a:custGeom>
            <a:avLst/>
            <a:gdLst/>
            <a:ahLst/>
            <a:cxnLst/>
            <a:rect l="l" t="t" r="r" b="b"/>
            <a:pathLst>
              <a:path w="7369386" h="2715693" extrusionOk="0">
                <a:moveTo>
                  <a:pt x="0" y="0"/>
                </a:moveTo>
                <a:lnTo>
                  <a:pt x="7369386" y="0"/>
                </a:lnTo>
                <a:lnTo>
                  <a:pt x="7369386" y="2715693"/>
                </a:lnTo>
                <a:lnTo>
                  <a:pt x="0" y="2715693"/>
                </a:lnTo>
                <a:lnTo>
                  <a:pt x="0" y="0"/>
                </a:lnTo>
                <a:close/>
              </a:path>
            </a:pathLst>
          </a:custGeom>
          <a:noFill/>
          <a:ln w="57150" cap="flat" cmpd="sng">
            <a:solidFill>
              <a:srgbClr val="F38573"/>
            </a:solidFill>
            <a:prstDash val="solid"/>
            <a:round/>
            <a:headEnd type="none" w="sm" len="sm"/>
            <a:tailEnd type="none" w="sm" len="sm"/>
          </a:ln>
        </p:spPr>
        <p:txBody>
          <a:bodyPr spcFirstLastPara="1" wrap="square" lIns="160000" tIns="160000" rIns="160000" bIns="160000" anchor="ctr" anchorCtr="0">
            <a:noAutofit/>
          </a:bodyPr>
          <a:lstStyle/>
          <a:p>
            <a:pPr marL="0" marR="0" lvl="1" indent="0" algn="l" rtl="0">
              <a:lnSpc>
                <a:spcPct val="9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Defines page-dependent attributes like scripting language, error page, and buffering requirements</a:t>
            </a:r>
            <a:endParaRPr sz="2200" b="0" i="0" u="none" strike="noStrike" cap="none">
              <a:solidFill>
                <a:srgbClr val="000000"/>
              </a:solidFill>
              <a:latin typeface="Open Sans"/>
              <a:ea typeface="Open Sans"/>
              <a:cs typeface="Open Sans"/>
              <a:sym typeface="Open Sans"/>
            </a:endParaRPr>
          </a:p>
        </p:txBody>
      </p:sp>
      <p:sp>
        <p:nvSpPr>
          <p:cNvPr id="590" name="Google Shape;590;p29"/>
          <p:cNvSpPr/>
          <p:nvPr/>
        </p:nvSpPr>
        <p:spPr>
          <a:xfrm>
            <a:off x="3262745" y="5335595"/>
            <a:ext cx="3034147" cy="1440217"/>
          </a:xfrm>
          <a:prstGeom prst="roundRect">
            <a:avLst>
              <a:gd name="adj" fmla="val 16667"/>
            </a:avLst>
          </a:prstGeom>
          <a:solidFill>
            <a:srgbClr val="99D35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&lt;%@ include ... %&gt;</a:t>
            </a:r>
            <a:endParaRPr sz="1400" b="0" i="0" u="none" strike="noStrike" cap="none">
              <a:solidFill>
                <a:srgbClr val="000000"/>
              </a:solidFill>
              <a:latin typeface="Arial"/>
              <a:ea typeface="Arial"/>
              <a:cs typeface="Arial"/>
              <a:sym typeface="Arial"/>
            </a:endParaRPr>
          </a:p>
        </p:txBody>
      </p:sp>
      <p:sp>
        <p:nvSpPr>
          <p:cNvPr id="591" name="Google Shape;591;p29"/>
          <p:cNvSpPr/>
          <p:nvPr/>
        </p:nvSpPr>
        <p:spPr>
          <a:xfrm>
            <a:off x="3262745" y="3723094"/>
            <a:ext cx="3050133" cy="1440217"/>
          </a:xfrm>
          <a:prstGeom prst="roundRect">
            <a:avLst>
              <a:gd name="adj" fmla="val 16667"/>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&lt;%@ page ... %&gt;</a:t>
            </a:r>
            <a:endParaRPr sz="1400" b="0" i="0" u="none" strike="noStrike" cap="none">
              <a:solidFill>
                <a:srgbClr val="000000"/>
              </a:solidFill>
              <a:latin typeface="Arial"/>
              <a:ea typeface="Arial"/>
              <a:cs typeface="Arial"/>
              <a:sym typeface="Arial"/>
            </a:endParaRPr>
          </a:p>
        </p:txBody>
      </p:sp>
      <p:sp>
        <p:nvSpPr>
          <p:cNvPr id="592" name="Google Shape;59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Directives and Descriptions</a:t>
            </a:r>
            <a:endParaRPr/>
          </a:p>
        </p:txBody>
      </p:sp>
      <p:sp>
        <p:nvSpPr>
          <p:cNvPr id="593" name="Google Shape;593;p29"/>
          <p:cNvSpPr/>
          <p:nvPr/>
        </p:nvSpPr>
        <p:spPr>
          <a:xfrm>
            <a:off x="6592564" y="2576077"/>
            <a:ext cx="81280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&lt;%@ directive attribute = "value" %&gt;  </a:t>
            </a:r>
            <a:endParaRPr sz="2200" b="0" i="0" u="none" strike="noStrike" cap="none">
              <a:solidFill>
                <a:srgbClr val="000000"/>
              </a:solidFill>
              <a:latin typeface="Courier New"/>
              <a:ea typeface="Courier New"/>
              <a:cs typeface="Courier New"/>
              <a:sym typeface="Courier New"/>
            </a:endParaRPr>
          </a:p>
        </p:txBody>
      </p:sp>
      <p:sp>
        <p:nvSpPr>
          <p:cNvPr id="594" name="Google Shape;594;p29"/>
          <p:cNvSpPr/>
          <p:nvPr/>
        </p:nvSpPr>
        <p:spPr>
          <a:xfrm>
            <a:off x="4276259" y="2344712"/>
            <a:ext cx="2036619" cy="893618"/>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595" name="Google Shape;595;p29"/>
          <p:cNvSpPr/>
          <p:nvPr/>
        </p:nvSpPr>
        <p:spPr>
          <a:xfrm>
            <a:off x="3590459" y="6841800"/>
            <a:ext cx="3270442" cy="893618"/>
          </a:xfrm>
          <a:custGeom>
            <a:avLst/>
            <a:gdLst/>
            <a:ahLst/>
            <a:cxnLst/>
            <a:rect l="l" t="t" r="r" b="b"/>
            <a:pathLst>
              <a:path w="2709333" h="1975050" extrusionOk="0">
                <a:moveTo>
                  <a:pt x="0" y="0"/>
                </a:moveTo>
                <a:lnTo>
                  <a:pt x="2709333" y="0"/>
                </a:lnTo>
                <a:lnTo>
                  <a:pt x="2709333" y="1975050"/>
                </a:lnTo>
                <a:lnTo>
                  <a:pt x="0" y="1975050"/>
                </a:lnTo>
                <a:lnTo>
                  <a:pt x="0" y="0"/>
                </a:lnTo>
                <a:close/>
              </a:path>
            </a:pathLst>
          </a:custGeom>
          <a:noFill/>
          <a:ln>
            <a:noFill/>
          </a:ln>
        </p:spPr>
        <p:txBody>
          <a:bodyPr spcFirstLastPara="1" wrap="square" lIns="298700" tIns="106675" rIns="298700" bIns="106675"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&lt;%@ taglib ... %&gt;</a:t>
            </a:r>
            <a:endParaRPr sz="1400" b="0" i="0" u="none" strike="noStrike" cap="none">
              <a:solidFill>
                <a:srgbClr val="000000"/>
              </a:solidFill>
              <a:latin typeface="Arial"/>
              <a:ea typeface="Arial"/>
              <a:cs typeface="Arial"/>
              <a:sym typeface="Arial"/>
            </a:endParaRPr>
          </a:p>
        </p:txBody>
      </p:sp>
      <p:sp>
        <p:nvSpPr>
          <p:cNvPr id="596" name="Google Shape;596;p29"/>
          <p:cNvSpPr/>
          <p:nvPr/>
        </p:nvSpPr>
        <p:spPr>
          <a:xfrm>
            <a:off x="3262745" y="6942583"/>
            <a:ext cx="3034146" cy="1440217"/>
          </a:xfrm>
          <a:prstGeom prst="roundRect">
            <a:avLst>
              <a:gd name="adj" fmla="val 16667"/>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&lt;%@ taglib ... %&gt;</a:t>
            </a:r>
            <a:endParaRPr sz="1400" b="0" i="0" u="none" strike="noStrike" cap="none">
              <a:solidFill>
                <a:srgbClr val="000000"/>
              </a:solidFill>
              <a:latin typeface="Arial"/>
              <a:ea typeface="Arial"/>
              <a:cs typeface="Arial"/>
              <a:sym typeface="Arial"/>
            </a:endParaRPr>
          </a:p>
        </p:txBody>
      </p:sp>
      <p:pic>
        <p:nvPicPr>
          <p:cNvPr id="597" name="Google Shape;597;p29"/>
          <p:cNvPicPr preferRelativeResize="0"/>
          <p:nvPr/>
        </p:nvPicPr>
        <p:blipFill rotWithShape="1">
          <a:blip r:embed="rId3">
            <a:alphaModFix/>
          </a:blip>
          <a:srcRect/>
          <a:stretch/>
        </p:blipFill>
        <p:spPr>
          <a:xfrm>
            <a:off x="4498183" y="603159"/>
            <a:ext cx="7226330" cy="365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84a1989c0d_0_0"/>
          <p:cNvSpPr txBox="1"/>
          <p:nvPr/>
        </p:nvSpPr>
        <p:spPr>
          <a:xfrm>
            <a:off x="1449553" y="2458940"/>
            <a:ext cx="4362900" cy="9561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chemeClr val="dk1"/>
              </a:buClr>
              <a:buSzPts val="2200"/>
              <a:buChar char="-"/>
            </a:pPr>
            <a:r>
              <a:rPr lang="en-US" sz="2200">
                <a:solidFill>
                  <a:srgbClr val="3F3F3F"/>
                </a:solidFill>
                <a:latin typeface="Open Sans"/>
                <a:ea typeface="Open Sans"/>
                <a:cs typeface="Open Sans"/>
                <a:sym typeface="Open Sans"/>
              </a:rPr>
              <a:t>JSP life cycle</a:t>
            </a:r>
            <a:endParaRPr sz="2200">
              <a:solidFill>
                <a:srgbClr val="3F3F3F"/>
              </a:solidFill>
              <a:latin typeface="Open Sans"/>
              <a:ea typeface="Open Sans"/>
              <a:cs typeface="Open Sans"/>
              <a:sym typeface="Open Sans"/>
            </a:endParaRPr>
          </a:p>
        </p:txBody>
      </p:sp>
      <p:sp>
        <p:nvSpPr>
          <p:cNvPr id="223" name="Google Shape;223;g84a1989c0d_0_0"/>
          <p:cNvSpPr/>
          <p:nvPr/>
        </p:nvSpPr>
        <p:spPr>
          <a:xfrm>
            <a:off x="1241437" y="20017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SzPts val="2200"/>
              <a:buChar char="•"/>
            </a:pPr>
            <a:r>
              <a:rPr lang="en-US" sz="2200">
                <a:solidFill>
                  <a:srgbClr val="434343"/>
                </a:solidFill>
                <a:latin typeface="Open Sans"/>
                <a:ea typeface="Open Sans"/>
                <a:cs typeface="Open Sans"/>
                <a:sym typeface="Open Sans"/>
              </a:rPr>
              <a:t>Explain JSP life cycle</a:t>
            </a:r>
            <a:endParaRPr sz="2200">
              <a:solidFill>
                <a:srgbClr val="434343"/>
              </a:solidFill>
              <a:latin typeface="Open Sans"/>
              <a:ea typeface="Open Sans"/>
              <a:cs typeface="Open Sans"/>
              <a:sym typeface="Open Sans"/>
            </a:endParaRPr>
          </a:p>
        </p:txBody>
      </p:sp>
      <p:sp>
        <p:nvSpPr>
          <p:cNvPr id="224" name="Google Shape;224;g84a1989c0d_0_0"/>
          <p:cNvSpPr txBox="1"/>
          <p:nvPr/>
        </p:nvSpPr>
        <p:spPr>
          <a:xfrm>
            <a:off x="1449550" y="3989775"/>
            <a:ext cx="8056200" cy="11073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chemeClr val="dk1"/>
              </a:buClr>
              <a:buSzPts val="2200"/>
              <a:buChar char="-"/>
            </a:pPr>
            <a:r>
              <a:rPr lang="en-US" sz="2200">
                <a:solidFill>
                  <a:srgbClr val="3F3F3F"/>
                </a:solidFill>
                <a:latin typeface="Open Sans"/>
                <a:ea typeface="Open Sans"/>
                <a:cs typeface="Open Sans"/>
                <a:sym typeface="Open Sans"/>
              </a:rPr>
              <a:t>JSP declaration, scriptlet, and expression element</a:t>
            </a:r>
            <a:endParaRPr sz="2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25" name="Google Shape;225;g84a1989c0d_0_0"/>
          <p:cNvSpPr/>
          <p:nvPr/>
        </p:nvSpPr>
        <p:spPr>
          <a:xfrm>
            <a:off x="1241414" y="3481948"/>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SzPts val="2200"/>
              <a:buChar char="•"/>
            </a:pPr>
            <a:r>
              <a:rPr lang="en-US" sz="2200">
                <a:solidFill>
                  <a:srgbClr val="434343"/>
                </a:solidFill>
                <a:latin typeface="Open Sans"/>
                <a:ea typeface="Open Sans"/>
                <a:cs typeface="Open Sans"/>
                <a:sym typeface="Open Sans"/>
              </a:rPr>
              <a:t>Create JSP elements</a:t>
            </a:r>
            <a:endParaRPr sz="2200">
              <a:solidFill>
                <a:srgbClr val="434343"/>
              </a:solidFill>
              <a:latin typeface="Open Sans"/>
              <a:ea typeface="Open Sans"/>
              <a:cs typeface="Open Sans"/>
              <a:sym typeface="Open Sans"/>
            </a:endParaRPr>
          </a:p>
        </p:txBody>
      </p:sp>
      <p:sp>
        <p:nvSpPr>
          <p:cNvPr id="226" name="Google Shape;226;g84a1989c0d_0_0"/>
          <p:cNvSpPr txBox="1"/>
          <p:nvPr/>
        </p:nvSpPr>
        <p:spPr>
          <a:xfrm>
            <a:off x="1538171" y="5732950"/>
            <a:ext cx="5862300" cy="9561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chemeClr val="dk1"/>
              </a:buClr>
              <a:buSzPts val="2200"/>
              <a:buChar char="-"/>
            </a:pPr>
            <a:r>
              <a:rPr lang="en-US" sz="2200">
                <a:solidFill>
                  <a:srgbClr val="3F3F3F"/>
                </a:solidFill>
                <a:latin typeface="Open Sans"/>
                <a:ea typeface="Open Sans"/>
                <a:cs typeface="Open Sans"/>
                <a:sym typeface="Open Sans"/>
              </a:rPr>
              <a:t>JSP standard actions</a:t>
            </a:r>
            <a:endParaRPr sz="2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27" name="Google Shape;227;g84a1989c0d_0_0"/>
          <p:cNvSpPr/>
          <p:nvPr/>
        </p:nvSpPr>
        <p:spPr>
          <a:xfrm>
            <a:off x="1201902" y="51858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Clr>
                <a:srgbClr val="434343"/>
              </a:buClr>
              <a:buSzPts val="2200"/>
              <a:buChar char="•"/>
            </a:pPr>
            <a:r>
              <a:rPr lang="en-US" sz="2200">
                <a:solidFill>
                  <a:srgbClr val="434343"/>
                </a:solidFill>
                <a:latin typeface="Open Sans"/>
                <a:ea typeface="Open Sans"/>
                <a:cs typeface="Open Sans"/>
                <a:sym typeface="Open Sans"/>
              </a:rPr>
              <a:t>Demonstrate JSP standard actions</a:t>
            </a:r>
            <a:endParaRPr sz="2200">
              <a:solidFill>
                <a:srgbClr val="434343"/>
              </a:solidFill>
              <a:latin typeface="Open Sans"/>
              <a:ea typeface="Open Sans"/>
              <a:cs typeface="Open Sans"/>
              <a:sym typeface="Open Sans"/>
            </a:endParaRPr>
          </a:p>
        </p:txBody>
      </p:sp>
      <p:sp>
        <p:nvSpPr>
          <p:cNvPr id="228" name="Google Shape;228;g84a1989c0d_0_0"/>
          <p:cNvSpPr txBox="1"/>
          <p:nvPr/>
        </p:nvSpPr>
        <p:spPr>
          <a:xfrm>
            <a:off x="1538171" y="7333150"/>
            <a:ext cx="5862300" cy="9561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chemeClr val="dk1"/>
              </a:buClr>
              <a:buSzPts val="2200"/>
              <a:buChar char="-"/>
            </a:pPr>
            <a:r>
              <a:rPr lang="en-US" sz="2200">
                <a:solidFill>
                  <a:srgbClr val="3F3F3F"/>
                </a:solidFill>
                <a:latin typeface="Open Sans"/>
                <a:ea typeface="Open Sans"/>
                <a:cs typeface="Open Sans"/>
                <a:sym typeface="Open Sans"/>
              </a:rPr>
              <a:t>JSTL</a:t>
            </a:r>
            <a:endParaRPr>
              <a:solidFill>
                <a:schemeClr val="dk1"/>
              </a:solidFill>
            </a:endParaRPr>
          </a:p>
          <a:p>
            <a:pPr marL="457200" lvl="0" indent="-368300" algn="l" rtl="0">
              <a:spcBef>
                <a:spcPts val="0"/>
              </a:spcBef>
              <a:spcAft>
                <a:spcPts val="0"/>
              </a:spcAft>
              <a:buClr>
                <a:schemeClr val="dk1"/>
              </a:buClr>
              <a:buSzPts val="2200"/>
              <a:buChar char="-"/>
            </a:pPr>
            <a:r>
              <a:rPr lang="en-US" sz="2200">
                <a:solidFill>
                  <a:srgbClr val="3F3F3F"/>
                </a:solidFill>
                <a:latin typeface="Open Sans"/>
                <a:ea typeface="Open Sans"/>
                <a:cs typeface="Open Sans"/>
                <a:sym typeface="Open Sans"/>
              </a:rPr>
              <a:t>Custom tag libraries</a:t>
            </a:r>
            <a:endParaRPr sz="2200">
              <a:solidFill>
                <a:srgbClr val="3F3F3F"/>
              </a:solidFill>
              <a:latin typeface="Open Sans"/>
              <a:ea typeface="Open Sans"/>
              <a:cs typeface="Open Sans"/>
              <a:sym typeface="Open Sans"/>
            </a:endParaRPr>
          </a:p>
        </p:txBody>
      </p:sp>
      <p:sp>
        <p:nvSpPr>
          <p:cNvPr id="229" name="Google Shape;229;g84a1989c0d_0_0"/>
          <p:cNvSpPr/>
          <p:nvPr/>
        </p:nvSpPr>
        <p:spPr>
          <a:xfrm>
            <a:off x="1201902" y="67860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Clr>
                <a:srgbClr val="434343"/>
              </a:buClr>
              <a:buSzPts val="2200"/>
              <a:buChar char="•"/>
            </a:pPr>
            <a:r>
              <a:rPr lang="en-US" sz="2200">
                <a:solidFill>
                  <a:srgbClr val="434343"/>
                </a:solidFill>
                <a:latin typeface="Open Sans"/>
                <a:ea typeface="Open Sans"/>
                <a:cs typeface="Open Sans"/>
                <a:sym typeface="Open Sans"/>
              </a:rPr>
              <a:t>Use JSTL and custom tag libraries</a:t>
            </a:r>
            <a:endParaRPr sz="2200">
              <a:solidFill>
                <a:srgbClr val="434343"/>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Attributes of JSP Page Directive</a:t>
            </a:r>
            <a:endParaRPr/>
          </a:p>
        </p:txBody>
      </p:sp>
      <p:sp>
        <p:nvSpPr>
          <p:cNvPr id="604" name="Google Shape;604;p30"/>
          <p:cNvSpPr/>
          <p:nvPr/>
        </p:nvSpPr>
        <p:spPr>
          <a:xfrm>
            <a:off x="2189506" y="1298326"/>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The JSP Page Directive is used to define attributes that apply to an entire JSP.</a:t>
            </a:r>
            <a:endParaRPr sz="2200" b="0" i="0" u="none" strike="noStrike" cap="none">
              <a:solidFill>
                <a:schemeClr val="dk1"/>
              </a:solidFill>
              <a:latin typeface="Open Sans"/>
              <a:ea typeface="Open Sans"/>
              <a:cs typeface="Open Sans"/>
              <a:sym typeface="Open Sans"/>
            </a:endParaRPr>
          </a:p>
        </p:txBody>
      </p:sp>
      <p:sp>
        <p:nvSpPr>
          <p:cNvPr id="605" name="Google Shape;605;p30"/>
          <p:cNvSpPr/>
          <p:nvPr/>
        </p:nvSpPr>
        <p:spPr>
          <a:xfrm>
            <a:off x="6592564" y="2057889"/>
            <a:ext cx="586515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&lt;%@ page attribute = "value" %&gt;  </a:t>
            </a:r>
            <a:endParaRPr sz="2200" b="0" i="0" u="none" strike="noStrike" cap="none">
              <a:solidFill>
                <a:srgbClr val="000000"/>
              </a:solidFill>
              <a:latin typeface="Courier New"/>
              <a:ea typeface="Courier New"/>
              <a:cs typeface="Courier New"/>
              <a:sym typeface="Courier New"/>
            </a:endParaRPr>
          </a:p>
        </p:txBody>
      </p:sp>
      <p:sp>
        <p:nvSpPr>
          <p:cNvPr id="606" name="Google Shape;606;p30"/>
          <p:cNvSpPr/>
          <p:nvPr/>
        </p:nvSpPr>
        <p:spPr>
          <a:xfrm>
            <a:off x="4255477" y="1883542"/>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graphicFrame>
        <p:nvGraphicFramePr>
          <p:cNvPr id="607" name="Google Shape;607;p30"/>
          <p:cNvGraphicFramePr/>
          <p:nvPr/>
        </p:nvGraphicFramePr>
        <p:xfrm>
          <a:off x="1216743" y="3084697"/>
          <a:ext cx="14093850" cy="5352725"/>
        </p:xfrm>
        <a:graphic>
          <a:graphicData uri="http://schemas.openxmlformats.org/drawingml/2006/table">
            <a:tbl>
              <a:tblPr firstRow="1" bandRow="1">
                <a:noFill/>
                <a:tableStyleId>{4387C757-0B79-4015-A807-21F4110C5937}</a:tableStyleId>
              </a:tblPr>
              <a:tblGrid>
                <a:gridCol w="2399350"/>
                <a:gridCol w="11694500"/>
              </a:tblGrid>
              <a:tr h="520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Attribute</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buffer</a:t>
                      </a:r>
                      <a:endParaRPr sz="1400" u="none" strike="noStrike" cap="none"/>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Specifies the buffering characteristics for the server output response object</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autoFlush</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Controls the behavior of the servlet output buffer</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contentType</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Defines the character encoding for the JSP and the generated response page</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errorPage</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Specifies the page to display in case of an error condition</a:t>
                      </a:r>
                      <a:endParaRPr sz="2200" u="none" strike="noStrike" cap="none">
                        <a:latin typeface="Open Sans"/>
                        <a:ea typeface="Open Sans"/>
                        <a:cs typeface="Open Sans"/>
                        <a:sym typeface="Open Sans"/>
                      </a:endParaRPr>
                    </a:p>
                  </a:txBody>
                  <a:tcPr marL="83125" marR="83125" marT="45725" marB="45725"/>
                </a:tc>
              </a:tr>
              <a:tr h="9293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isErrorPage</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Indicates that the current JSP is to be used as the error page for another JSP. Value is either TRUE or FALSE; default value being FALSE</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extends</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Specifies a superclass that the generated servlet should extend</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import</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Specifies the name of the package to be imported</a:t>
                      </a:r>
                      <a:endParaRPr sz="2200" u="none" strike="noStrike" cap="none">
                        <a:latin typeface="Open Sans"/>
                        <a:ea typeface="Open Sans"/>
                        <a:cs typeface="Open Sans"/>
                        <a:sym typeface="Open Sans"/>
                      </a:endParaRPr>
                    </a:p>
                  </a:txBody>
                  <a:tcPr marL="83125" marR="83125" marT="45725" marB="45725"/>
                </a:tc>
              </a:tr>
              <a:tr h="5575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info</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Provides a description of the JSP</a:t>
                      </a:r>
                      <a:endParaRPr sz="2200" u="none" strike="noStrike" cap="none">
                        <a:latin typeface="Open Sans"/>
                        <a:ea typeface="Open Sans"/>
                        <a:cs typeface="Open Sans"/>
                        <a:sym typeface="Open Sans"/>
                      </a:endParaRPr>
                    </a:p>
                  </a:txBody>
                  <a:tcPr marL="83125" marR="83125" marT="45725" marB="45725"/>
                </a:tc>
              </a:tr>
            </a:tbl>
          </a:graphicData>
        </a:graphic>
      </p:graphicFrame>
      <p:pic>
        <p:nvPicPr>
          <p:cNvPr id="608" name="Google Shape;608;p30"/>
          <p:cNvPicPr preferRelativeResize="0"/>
          <p:nvPr/>
        </p:nvPicPr>
        <p:blipFill rotWithShape="1">
          <a:blip r:embed="rId3">
            <a:alphaModFix/>
          </a:blip>
          <a:srcRect/>
          <a:stretch/>
        </p:blipFill>
        <p:spPr>
          <a:xfrm>
            <a:off x="4136867" y="603159"/>
            <a:ext cx="7948963" cy="3657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Attributes of JSP Page Directive</a:t>
            </a:r>
            <a:endParaRPr/>
          </a:p>
        </p:txBody>
      </p:sp>
      <p:graphicFrame>
        <p:nvGraphicFramePr>
          <p:cNvPr id="615" name="Google Shape;615;p31"/>
          <p:cNvGraphicFramePr/>
          <p:nvPr/>
        </p:nvGraphicFramePr>
        <p:xfrm>
          <a:off x="1081074" y="1744158"/>
          <a:ext cx="14093850" cy="3970875"/>
        </p:xfrm>
        <a:graphic>
          <a:graphicData uri="http://schemas.openxmlformats.org/drawingml/2006/table">
            <a:tbl>
              <a:tblPr firstRow="1" bandRow="1">
                <a:noFill/>
                <a:tableStyleId>{4387C757-0B79-4015-A807-21F4110C5937}</a:tableStyleId>
              </a:tblPr>
              <a:tblGrid>
                <a:gridCol w="2623975"/>
                <a:gridCol w="11469875"/>
              </a:tblGrid>
              <a:tr h="5615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Attribute</a:t>
                      </a:r>
                      <a:endParaRPr sz="2200" u="none" strike="noStrike" cap="none">
                        <a:latin typeface="Open Sans"/>
                        <a:ea typeface="Open Sans"/>
                        <a:cs typeface="Open Sans"/>
                        <a:sym typeface="Open Sans"/>
                      </a:endParaRPr>
                    </a:p>
                  </a:txBody>
                  <a:tcPr marL="83125" marR="83125"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83125" marR="83125" marT="45725" marB="45725"/>
                </a:tc>
              </a:tr>
              <a:tr h="10027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isThreadSafe</a:t>
                      </a:r>
                      <a:endParaRPr sz="2200" u="none" strike="noStrike" cap="none">
                        <a:latin typeface="Open Sans"/>
                        <a:ea typeface="Open Sans"/>
                        <a:cs typeface="Open Sans"/>
                        <a:sym typeface="Open Sans"/>
                      </a:endParaRPr>
                    </a:p>
                  </a:txBody>
                  <a:tcPr marL="83125" marR="83125"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Marks a page as thread-safe. If </a:t>
                      </a:r>
                      <a:r>
                        <a:rPr lang="en-US" sz="2200">
                          <a:latin typeface="Open Sans"/>
                          <a:ea typeface="Open Sans"/>
                          <a:cs typeface="Open Sans"/>
                          <a:sym typeface="Open Sans"/>
                        </a:rPr>
                        <a:t>the </a:t>
                      </a:r>
                      <a:r>
                        <a:rPr lang="en-US" sz="2200" u="none" strike="noStrike" cap="none">
                          <a:latin typeface="Open Sans"/>
                          <a:ea typeface="Open Sans"/>
                          <a:cs typeface="Open Sans"/>
                          <a:sym typeface="Open Sans"/>
                        </a:rPr>
                        <a:t>ThreadSafe option is set to false, the JSP engine ensures that only one thread at a time executes the JSP</a:t>
                      </a:r>
                      <a:endParaRPr sz="2200" u="none" strike="noStrike" cap="none">
                        <a:latin typeface="Open Sans"/>
                        <a:ea typeface="Open Sans"/>
                        <a:cs typeface="Open Sans"/>
                        <a:sym typeface="Open Sans"/>
                      </a:endParaRPr>
                    </a:p>
                  </a:txBody>
                  <a:tcPr marL="83125" marR="83125" marT="45725" marB="45725" anchor="ctr"/>
                </a:tc>
              </a:tr>
              <a:tr h="601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language</a:t>
                      </a:r>
                      <a:endParaRPr sz="2200" u="none" strike="noStrike" cap="none">
                        <a:latin typeface="Open Sans"/>
                        <a:ea typeface="Open Sans"/>
                        <a:cs typeface="Open Sans"/>
                        <a:sym typeface="Open Sans"/>
                      </a:endParaRPr>
                    </a:p>
                  </a:txBody>
                  <a:tcPr marL="83125" marR="83125"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Indicates the programming language used in scripting the JSP page</a:t>
                      </a:r>
                      <a:endParaRPr sz="2200" u="none" strike="noStrike" cap="none">
                        <a:latin typeface="Open Sans"/>
                        <a:ea typeface="Open Sans"/>
                        <a:cs typeface="Open Sans"/>
                        <a:sym typeface="Open Sans"/>
                      </a:endParaRPr>
                    </a:p>
                  </a:txBody>
                  <a:tcPr marL="83125" marR="83125" marT="45725" marB="45725" anchor="ctr"/>
                </a:tc>
              </a:tr>
              <a:tr h="601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session</a:t>
                      </a:r>
                      <a:endParaRPr sz="2200" u="none" strike="noStrike" cap="none">
                        <a:latin typeface="Open Sans"/>
                        <a:ea typeface="Open Sans"/>
                        <a:cs typeface="Open Sans"/>
                        <a:sym typeface="Open Sans"/>
                      </a:endParaRPr>
                    </a:p>
                  </a:txBody>
                  <a:tcPr marL="83125" marR="83125"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Indicates whether the JSP page uses HTTP sessions</a:t>
                      </a:r>
                      <a:endParaRPr sz="2200" u="none" strike="noStrike" cap="none">
                        <a:latin typeface="Open Sans"/>
                        <a:ea typeface="Open Sans"/>
                        <a:cs typeface="Open Sans"/>
                        <a:sym typeface="Open Sans"/>
                      </a:endParaRPr>
                    </a:p>
                  </a:txBody>
                  <a:tcPr marL="83125" marR="83125" marT="45725" marB="45725" anchor="ctr"/>
                </a:tc>
              </a:tr>
              <a:tr h="601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isElIgnored</a:t>
                      </a:r>
                      <a:endParaRPr sz="2200" u="none" strike="noStrike" cap="none">
                        <a:latin typeface="Open Sans"/>
                        <a:ea typeface="Open Sans"/>
                        <a:cs typeface="Open Sans"/>
                        <a:sym typeface="Open Sans"/>
                      </a:endParaRPr>
                    </a:p>
                  </a:txBody>
                  <a:tcPr marL="83125" marR="83125"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Provides option to disable the evaluation of Expression Language (EL) expressions</a:t>
                      </a:r>
                      <a:endParaRPr sz="2200" u="none" strike="noStrike" cap="none">
                        <a:latin typeface="Open Sans"/>
                        <a:ea typeface="Open Sans"/>
                        <a:cs typeface="Open Sans"/>
                        <a:sym typeface="Open Sans"/>
                      </a:endParaRPr>
                    </a:p>
                  </a:txBody>
                  <a:tcPr marL="83125" marR="83125" marT="45725" marB="45725" anchor="ctr"/>
                </a:tc>
              </a:tr>
              <a:tr h="601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isScriptingEnabled</a:t>
                      </a:r>
                      <a:endParaRPr sz="2200" u="none" strike="noStrike" cap="none">
                        <a:latin typeface="Open Sans"/>
                        <a:ea typeface="Open Sans"/>
                        <a:cs typeface="Open Sans"/>
                        <a:sym typeface="Open Sans"/>
                      </a:endParaRPr>
                    </a:p>
                  </a:txBody>
                  <a:tcPr marL="83125" marR="83125"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Determines if the scripting elements can be used</a:t>
                      </a:r>
                      <a:endParaRPr sz="1400" u="none" strike="noStrike" cap="none"/>
                    </a:p>
                  </a:txBody>
                  <a:tcPr marL="83125" marR="83125" marT="45725" marB="45725" anchor="ctr"/>
                </a:tc>
              </a:tr>
            </a:tbl>
          </a:graphicData>
        </a:graphic>
      </p:graphicFrame>
      <p:pic>
        <p:nvPicPr>
          <p:cNvPr id="616" name="Google Shape;616;p31"/>
          <p:cNvPicPr preferRelativeResize="0"/>
          <p:nvPr/>
        </p:nvPicPr>
        <p:blipFill rotWithShape="1">
          <a:blip r:embed="rId3">
            <a:alphaModFix/>
          </a:blip>
          <a:srcRect/>
          <a:stretch/>
        </p:blipFill>
        <p:spPr>
          <a:xfrm>
            <a:off x="4136867" y="603159"/>
            <a:ext cx="7948963" cy="3657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JSP Directives</a:t>
            </a:r>
            <a:endParaRPr/>
          </a:p>
        </p:txBody>
      </p:sp>
      <p:sp>
        <p:nvSpPr>
          <p:cNvPr id="623" name="Google Shape;623;p32"/>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use of JSP Directives.</a:t>
            </a:r>
            <a:endParaRPr>
              <a:solidFill>
                <a:srgbClr val="3F3F3F"/>
              </a:solidFill>
              <a:latin typeface="Open Sans"/>
              <a:ea typeface="Open Sans"/>
              <a:cs typeface="Open Sans"/>
              <a:sym typeface="Open Sans"/>
            </a:endParaRPr>
          </a:p>
        </p:txBody>
      </p:sp>
      <p:sp>
        <p:nvSpPr>
          <p:cNvPr id="624" name="Google Shape;624;p3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45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631" name="Google Shape;631;p33"/>
          <p:cNvSpPr txBox="1"/>
          <p:nvPr/>
        </p:nvSpPr>
        <p:spPr>
          <a:xfrm>
            <a:off x="1896549" y="1503600"/>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a:solidFill>
                  <a:srgbClr val="3F3F3F"/>
                </a:solidFill>
                <a:latin typeface="Open Sans"/>
                <a:ea typeface="Open Sans"/>
                <a:cs typeface="Open Sans"/>
                <a:sym typeface="Open Sans"/>
              </a:rPr>
              <a:t>Steps to demonstrate JSP directives:</a:t>
            </a:r>
            <a:endParaRPr sz="2200">
              <a:solidFill>
                <a:srgbClr val="3F3F3F"/>
              </a:solidFill>
              <a:latin typeface="Open Sans"/>
              <a:ea typeface="Open Sans"/>
              <a:cs typeface="Open Sans"/>
              <a:sym typeface="Open Sans"/>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use of JSP Directives.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repository.</a:t>
            </a:r>
            <a:endParaRPr sz="1400" b="0" i="0" u="none" strike="noStrike" cap="none">
              <a:solidFill>
                <a:srgbClr val="000000"/>
              </a:solidFill>
              <a:latin typeface="Arial"/>
              <a:ea typeface="Arial"/>
              <a:cs typeface="Arial"/>
              <a:sym typeface="Arial"/>
            </a:endParaRPr>
          </a:p>
        </p:txBody>
      </p:sp>
      <p:pic>
        <p:nvPicPr>
          <p:cNvPr id="632" name="Google Shape;632;p33"/>
          <p:cNvPicPr preferRelativeResize="0"/>
          <p:nvPr/>
        </p:nvPicPr>
        <p:blipFill rotWithShape="1">
          <a:blip r:embed="rId3">
            <a:alphaModFix/>
          </a:blip>
          <a:srcRect/>
          <a:stretch/>
        </p:blipFill>
        <p:spPr>
          <a:xfrm>
            <a:off x="4281724" y="715800"/>
            <a:ext cx="7659251" cy="36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JSP Action Tags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Action Tags</a:t>
            </a:r>
            <a:endParaRPr/>
          </a:p>
        </p:txBody>
      </p:sp>
      <p:sp>
        <p:nvSpPr>
          <p:cNvPr id="644" name="Google Shape;644;p35"/>
          <p:cNvSpPr/>
          <p:nvPr/>
        </p:nvSpPr>
        <p:spPr>
          <a:xfrm>
            <a:off x="2153227" y="1397617"/>
            <a:ext cx="11949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 action tags are used to control the flow between pages. JSP action tags are written as constructs in XML syntax. </a:t>
            </a:r>
            <a:endParaRPr sz="2200" b="0" i="0" u="none" strike="noStrike" cap="none">
              <a:solidFill>
                <a:schemeClr val="dk1"/>
              </a:solidFill>
              <a:latin typeface="Open Sans"/>
              <a:ea typeface="Open Sans"/>
              <a:cs typeface="Open Sans"/>
              <a:sym typeface="Open Sans"/>
            </a:endParaRPr>
          </a:p>
        </p:txBody>
      </p:sp>
      <p:sp>
        <p:nvSpPr>
          <p:cNvPr id="645" name="Google Shape;645;p35"/>
          <p:cNvSpPr/>
          <p:nvPr/>
        </p:nvSpPr>
        <p:spPr>
          <a:xfrm>
            <a:off x="2829150" y="2216985"/>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646" name="Google Shape;646;p35"/>
          <p:cNvSpPr/>
          <p:nvPr/>
        </p:nvSpPr>
        <p:spPr>
          <a:xfrm>
            <a:off x="5237018" y="2383239"/>
            <a:ext cx="6670964"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Courier New"/>
              <a:buNone/>
            </a:pPr>
            <a:r>
              <a:rPr lang="en-US" sz="2200" b="0" i="0" u="none" strike="noStrike" cap="none">
                <a:solidFill>
                  <a:srgbClr val="313131"/>
                </a:solidFill>
                <a:latin typeface="Courier New"/>
                <a:ea typeface="Courier New"/>
                <a:cs typeface="Courier New"/>
                <a:sym typeface="Courier New"/>
              </a:rPr>
              <a:t>&lt;jsp:action_name attribute = "value" /&gt;</a:t>
            </a:r>
            <a:r>
              <a:rPr lang="en-US"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647" name="Google Shape;647;p35"/>
          <p:cNvSpPr/>
          <p:nvPr/>
        </p:nvSpPr>
        <p:spPr>
          <a:xfrm>
            <a:off x="7296727" y="4998030"/>
            <a:ext cx="1662546" cy="1662546"/>
          </a:xfrm>
          <a:prstGeom prst="ellipse">
            <a:avLst/>
          </a:prstGeom>
          <a:solidFill>
            <a:srgbClr val="99D35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JSP Action Tags</a:t>
            </a:r>
            <a:endParaRPr sz="2200" b="0" i="0" u="none" strike="noStrike" cap="none">
              <a:solidFill>
                <a:schemeClr val="lt1"/>
              </a:solidFill>
              <a:latin typeface="Open Sans"/>
              <a:ea typeface="Open Sans"/>
              <a:cs typeface="Open Sans"/>
              <a:sym typeface="Open Sans"/>
            </a:endParaRPr>
          </a:p>
        </p:txBody>
      </p:sp>
      <p:sp>
        <p:nvSpPr>
          <p:cNvPr id="648" name="Google Shape;648;p35"/>
          <p:cNvSpPr/>
          <p:nvPr/>
        </p:nvSpPr>
        <p:spPr>
          <a:xfrm>
            <a:off x="9448854" y="3996413"/>
            <a:ext cx="270164" cy="270164"/>
          </a:xfrm>
          <a:prstGeom prst="ellipse">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9" name="Google Shape;649;p35"/>
          <p:cNvSpPr/>
          <p:nvPr/>
        </p:nvSpPr>
        <p:spPr>
          <a:xfrm>
            <a:off x="9902020" y="7477993"/>
            <a:ext cx="270164" cy="270164"/>
          </a:xfrm>
          <a:prstGeom prst="ellipse">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0" name="Google Shape;650;p35"/>
          <p:cNvSpPr/>
          <p:nvPr/>
        </p:nvSpPr>
        <p:spPr>
          <a:xfrm>
            <a:off x="6600535" y="4002787"/>
            <a:ext cx="270164" cy="270164"/>
          </a:xfrm>
          <a:prstGeom prst="ellipse">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1" name="Google Shape;651;p35"/>
          <p:cNvSpPr/>
          <p:nvPr/>
        </p:nvSpPr>
        <p:spPr>
          <a:xfrm>
            <a:off x="6600535" y="7477993"/>
            <a:ext cx="270164" cy="270164"/>
          </a:xfrm>
          <a:prstGeom prst="ellipse">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2" name="Google Shape;652;p35"/>
          <p:cNvSpPr/>
          <p:nvPr/>
        </p:nvSpPr>
        <p:spPr>
          <a:xfrm>
            <a:off x="10172184" y="4627420"/>
            <a:ext cx="270164" cy="270164"/>
          </a:xfrm>
          <a:prstGeom prst="ellipse">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3" name="Google Shape;653;p35"/>
          <p:cNvSpPr/>
          <p:nvPr/>
        </p:nvSpPr>
        <p:spPr>
          <a:xfrm>
            <a:off x="5798765" y="4727866"/>
            <a:ext cx="270164" cy="270164"/>
          </a:xfrm>
          <a:prstGeom prst="ellipse">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4" name="Google Shape;654;p35"/>
          <p:cNvSpPr/>
          <p:nvPr/>
        </p:nvSpPr>
        <p:spPr>
          <a:xfrm>
            <a:off x="10238507" y="6713156"/>
            <a:ext cx="270164" cy="270164"/>
          </a:xfrm>
          <a:prstGeom prst="ellipse">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5" name="Google Shape;655;p35"/>
          <p:cNvSpPr/>
          <p:nvPr/>
        </p:nvSpPr>
        <p:spPr>
          <a:xfrm>
            <a:off x="5722564" y="6713156"/>
            <a:ext cx="270164" cy="270164"/>
          </a:xfrm>
          <a:prstGeom prst="ellipse">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6" name="Google Shape;656;p35"/>
          <p:cNvSpPr/>
          <p:nvPr/>
        </p:nvSpPr>
        <p:spPr>
          <a:xfrm>
            <a:off x="10327533" y="5670288"/>
            <a:ext cx="270164" cy="270164"/>
          </a:xfrm>
          <a:prstGeom prst="ellipse">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7" name="Google Shape;657;p35"/>
          <p:cNvSpPr/>
          <p:nvPr/>
        </p:nvSpPr>
        <p:spPr>
          <a:xfrm>
            <a:off x="5576452" y="5659584"/>
            <a:ext cx="270164" cy="270164"/>
          </a:xfrm>
          <a:prstGeom prst="ellipse">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58" name="Google Shape;658;p35"/>
          <p:cNvCxnSpPr>
            <a:endCxn id="650" idx="5"/>
          </p:cNvCxnSpPr>
          <p:nvPr/>
        </p:nvCxnSpPr>
        <p:spPr>
          <a:xfrm rot="10800000">
            <a:off x="6831135" y="4233387"/>
            <a:ext cx="891000" cy="836100"/>
          </a:xfrm>
          <a:prstGeom prst="straightConnector1">
            <a:avLst/>
          </a:prstGeom>
          <a:noFill/>
          <a:ln w="9525" cap="flat" cmpd="sng">
            <a:solidFill>
              <a:schemeClr val="dk1"/>
            </a:solidFill>
            <a:prstDash val="solid"/>
            <a:round/>
            <a:headEnd type="none" w="sm" len="sm"/>
            <a:tailEnd type="none" w="sm" len="sm"/>
          </a:ln>
        </p:spPr>
      </p:cxnSp>
      <p:cxnSp>
        <p:nvCxnSpPr>
          <p:cNvPr id="659" name="Google Shape;659;p35"/>
          <p:cNvCxnSpPr>
            <a:endCxn id="653" idx="5"/>
          </p:cNvCxnSpPr>
          <p:nvPr/>
        </p:nvCxnSpPr>
        <p:spPr>
          <a:xfrm rot="10800000">
            <a:off x="6029364" y="4958465"/>
            <a:ext cx="1387800" cy="465600"/>
          </a:xfrm>
          <a:prstGeom prst="straightConnector1">
            <a:avLst/>
          </a:prstGeom>
          <a:noFill/>
          <a:ln w="9525" cap="flat" cmpd="sng">
            <a:solidFill>
              <a:schemeClr val="dk1"/>
            </a:solidFill>
            <a:prstDash val="solid"/>
            <a:round/>
            <a:headEnd type="none" w="sm" len="sm"/>
            <a:tailEnd type="none" w="sm" len="sm"/>
          </a:ln>
        </p:spPr>
      </p:cxnSp>
      <p:cxnSp>
        <p:nvCxnSpPr>
          <p:cNvPr id="660" name="Google Shape;660;p35"/>
          <p:cNvCxnSpPr>
            <a:stCxn id="647" idx="2"/>
            <a:endCxn id="657" idx="6"/>
          </p:cNvCxnSpPr>
          <p:nvPr/>
        </p:nvCxnSpPr>
        <p:spPr>
          <a:xfrm rot="10800000">
            <a:off x="5846527" y="5794803"/>
            <a:ext cx="1450200" cy="34500"/>
          </a:xfrm>
          <a:prstGeom prst="straightConnector1">
            <a:avLst/>
          </a:prstGeom>
          <a:noFill/>
          <a:ln w="9525" cap="flat" cmpd="sng">
            <a:solidFill>
              <a:schemeClr val="dk1"/>
            </a:solidFill>
            <a:prstDash val="solid"/>
            <a:round/>
            <a:headEnd type="none" w="sm" len="sm"/>
            <a:tailEnd type="none" w="sm" len="sm"/>
          </a:ln>
        </p:spPr>
      </p:cxnSp>
      <p:cxnSp>
        <p:nvCxnSpPr>
          <p:cNvPr id="661" name="Google Shape;661;p35"/>
          <p:cNvCxnSpPr>
            <a:endCxn id="655" idx="7"/>
          </p:cNvCxnSpPr>
          <p:nvPr/>
        </p:nvCxnSpPr>
        <p:spPr>
          <a:xfrm flipH="1">
            <a:off x="5953163" y="6191721"/>
            <a:ext cx="1404300" cy="561000"/>
          </a:xfrm>
          <a:prstGeom prst="straightConnector1">
            <a:avLst/>
          </a:prstGeom>
          <a:noFill/>
          <a:ln w="9525" cap="flat" cmpd="sng">
            <a:solidFill>
              <a:schemeClr val="dk1"/>
            </a:solidFill>
            <a:prstDash val="solid"/>
            <a:round/>
            <a:headEnd type="none" w="sm" len="sm"/>
            <a:tailEnd type="none" w="sm" len="sm"/>
          </a:ln>
        </p:spPr>
      </p:cxnSp>
      <p:cxnSp>
        <p:nvCxnSpPr>
          <p:cNvPr id="662" name="Google Shape;662;p35"/>
          <p:cNvCxnSpPr>
            <a:stCxn id="647" idx="3"/>
            <a:endCxn id="651" idx="7"/>
          </p:cNvCxnSpPr>
          <p:nvPr/>
        </p:nvCxnSpPr>
        <p:spPr>
          <a:xfrm flipH="1">
            <a:off x="6831002" y="6417102"/>
            <a:ext cx="709200" cy="1100400"/>
          </a:xfrm>
          <a:prstGeom prst="straightConnector1">
            <a:avLst/>
          </a:prstGeom>
          <a:noFill/>
          <a:ln w="9525" cap="flat" cmpd="sng">
            <a:solidFill>
              <a:schemeClr val="dk1"/>
            </a:solidFill>
            <a:prstDash val="solid"/>
            <a:round/>
            <a:headEnd type="none" w="sm" len="sm"/>
            <a:tailEnd type="none" w="sm" len="sm"/>
          </a:ln>
        </p:spPr>
      </p:cxnSp>
      <p:cxnSp>
        <p:nvCxnSpPr>
          <p:cNvPr id="663" name="Google Shape;663;p35"/>
          <p:cNvCxnSpPr>
            <a:stCxn id="648" idx="3"/>
          </p:cNvCxnSpPr>
          <p:nvPr/>
        </p:nvCxnSpPr>
        <p:spPr>
          <a:xfrm flipH="1">
            <a:off x="8572519" y="4227012"/>
            <a:ext cx="915900" cy="938400"/>
          </a:xfrm>
          <a:prstGeom prst="straightConnector1">
            <a:avLst/>
          </a:prstGeom>
          <a:noFill/>
          <a:ln w="9525" cap="flat" cmpd="sng">
            <a:solidFill>
              <a:schemeClr val="dk1"/>
            </a:solidFill>
            <a:prstDash val="solid"/>
            <a:round/>
            <a:headEnd type="none" w="sm" len="sm"/>
            <a:tailEnd type="none" w="sm" len="sm"/>
          </a:ln>
        </p:spPr>
      </p:cxnSp>
      <p:cxnSp>
        <p:nvCxnSpPr>
          <p:cNvPr id="664" name="Google Shape;664;p35"/>
          <p:cNvCxnSpPr>
            <a:stCxn id="652" idx="3"/>
          </p:cNvCxnSpPr>
          <p:nvPr/>
        </p:nvCxnSpPr>
        <p:spPr>
          <a:xfrm flipH="1">
            <a:off x="8862649" y="4858019"/>
            <a:ext cx="1349100" cy="514200"/>
          </a:xfrm>
          <a:prstGeom prst="straightConnector1">
            <a:avLst/>
          </a:prstGeom>
          <a:noFill/>
          <a:ln w="9525" cap="flat" cmpd="sng">
            <a:solidFill>
              <a:schemeClr val="dk1"/>
            </a:solidFill>
            <a:prstDash val="solid"/>
            <a:round/>
            <a:headEnd type="none" w="sm" len="sm"/>
            <a:tailEnd type="none" w="sm" len="sm"/>
          </a:ln>
        </p:spPr>
      </p:cxnSp>
      <p:cxnSp>
        <p:nvCxnSpPr>
          <p:cNvPr id="665" name="Google Shape;665;p35"/>
          <p:cNvCxnSpPr>
            <a:stCxn id="647" idx="6"/>
            <a:endCxn id="656" idx="2"/>
          </p:cNvCxnSpPr>
          <p:nvPr/>
        </p:nvCxnSpPr>
        <p:spPr>
          <a:xfrm rot="10800000" flipH="1">
            <a:off x="8959273" y="5805303"/>
            <a:ext cx="1368300" cy="24000"/>
          </a:xfrm>
          <a:prstGeom prst="straightConnector1">
            <a:avLst/>
          </a:prstGeom>
          <a:noFill/>
          <a:ln w="9525" cap="flat" cmpd="sng">
            <a:solidFill>
              <a:schemeClr val="dk1"/>
            </a:solidFill>
            <a:prstDash val="solid"/>
            <a:round/>
            <a:headEnd type="none" w="sm" len="sm"/>
            <a:tailEnd type="none" w="sm" len="sm"/>
          </a:ln>
        </p:spPr>
      </p:cxnSp>
      <p:cxnSp>
        <p:nvCxnSpPr>
          <p:cNvPr id="666" name="Google Shape;666;p35"/>
          <p:cNvCxnSpPr>
            <a:endCxn id="654" idx="1"/>
          </p:cNvCxnSpPr>
          <p:nvPr/>
        </p:nvCxnSpPr>
        <p:spPr>
          <a:xfrm>
            <a:off x="8862672" y="6206121"/>
            <a:ext cx="1415400" cy="546600"/>
          </a:xfrm>
          <a:prstGeom prst="straightConnector1">
            <a:avLst/>
          </a:prstGeom>
          <a:noFill/>
          <a:ln w="9525" cap="flat" cmpd="sng">
            <a:solidFill>
              <a:schemeClr val="dk1"/>
            </a:solidFill>
            <a:prstDash val="solid"/>
            <a:round/>
            <a:headEnd type="none" w="sm" len="sm"/>
            <a:tailEnd type="none" w="sm" len="sm"/>
          </a:ln>
        </p:spPr>
      </p:cxnSp>
      <p:cxnSp>
        <p:nvCxnSpPr>
          <p:cNvPr id="667" name="Google Shape;667;p35"/>
          <p:cNvCxnSpPr>
            <a:stCxn id="647" idx="5"/>
            <a:endCxn id="649" idx="1"/>
          </p:cNvCxnSpPr>
          <p:nvPr/>
        </p:nvCxnSpPr>
        <p:spPr>
          <a:xfrm>
            <a:off x="8715799" y="6417102"/>
            <a:ext cx="1225800" cy="1100400"/>
          </a:xfrm>
          <a:prstGeom prst="straightConnector1">
            <a:avLst/>
          </a:prstGeom>
          <a:noFill/>
          <a:ln w="9525" cap="flat" cmpd="sng">
            <a:solidFill>
              <a:schemeClr val="dk1"/>
            </a:solidFill>
            <a:prstDash val="solid"/>
            <a:round/>
            <a:headEnd type="none" w="sm" len="sm"/>
            <a:tailEnd type="none" w="sm" len="sm"/>
          </a:ln>
        </p:spPr>
      </p:cxnSp>
      <p:sp>
        <p:nvSpPr>
          <p:cNvPr id="668" name="Google Shape;668;p35"/>
          <p:cNvSpPr txBox="1"/>
          <p:nvPr/>
        </p:nvSpPr>
        <p:spPr>
          <a:xfrm>
            <a:off x="5142867" y="3556744"/>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jsp:include</a:t>
            </a:r>
            <a:endParaRPr sz="2200" b="0" i="0" u="none" strike="noStrike" cap="none">
              <a:solidFill>
                <a:schemeClr val="dk1"/>
              </a:solidFill>
              <a:latin typeface="Open Sans"/>
              <a:ea typeface="Open Sans"/>
              <a:cs typeface="Open Sans"/>
              <a:sym typeface="Open Sans"/>
            </a:endParaRPr>
          </a:p>
        </p:txBody>
      </p:sp>
      <p:sp>
        <p:nvSpPr>
          <p:cNvPr id="669" name="Google Shape;669;p35"/>
          <p:cNvSpPr txBox="1"/>
          <p:nvPr/>
        </p:nvSpPr>
        <p:spPr>
          <a:xfrm>
            <a:off x="4040564" y="4416134"/>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jsp:usebean</a:t>
            </a:r>
            <a:endParaRPr sz="2200" b="0" i="0" u="none" strike="noStrike" cap="none">
              <a:solidFill>
                <a:schemeClr val="dk1"/>
              </a:solidFill>
              <a:latin typeface="Open Sans"/>
              <a:ea typeface="Open Sans"/>
              <a:cs typeface="Open Sans"/>
              <a:sym typeface="Open Sans"/>
            </a:endParaRPr>
          </a:p>
        </p:txBody>
      </p:sp>
      <p:sp>
        <p:nvSpPr>
          <p:cNvPr id="670" name="Google Shape;670;p35"/>
          <p:cNvSpPr txBox="1"/>
          <p:nvPr/>
        </p:nvSpPr>
        <p:spPr>
          <a:xfrm>
            <a:off x="3405558" y="5555381"/>
            <a:ext cx="2170894" cy="430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jsp:setProperty</a:t>
            </a:r>
            <a:endParaRPr sz="2200" b="0" i="0" u="none" strike="noStrike" cap="none">
              <a:solidFill>
                <a:schemeClr val="dk1"/>
              </a:solidFill>
              <a:latin typeface="Open Sans"/>
              <a:ea typeface="Open Sans"/>
              <a:cs typeface="Open Sans"/>
              <a:sym typeface="Open Sans"/>
            </a:endParaRPr>
          </a:p>
        </p:txBody>
      </p:sp>
      <p:sp>
        <p:nvSpPr>
          <p:cNvPr id="671" name="Google Shape;671;p35"/>
          <p:cNvSpPr txBox="1"/>
          <p:nvPr/>
        </p:nvSpPr>
        <p:spPr>
          <a:xfrm>
            <a:off x="3389190" y="6699879"/>
            <a:ext cx="2205129" cy="430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jsp:getProperty</a:t>
            </a:r>
            <a:endParaRPr sz="2200" b="0" i="0" u="none" strike="noStrike" cap="none">
              <a:solidFill>
                <a:schemeClr val="dk1"/>
              </a:solidFill>
              <a:latin typeface="Open Sans"/>
              <a:ea typeface="Open Sans"/>
              <a:cs typeface="Open Sans"/>
              <a:sym typeface="Open Sans"/>
            </a:endParaRPr>
          </a:p>
        </p:txBody>
      </p:sp>
      <p:sp>
        <p:nvSpPr>
          <p:cNvPr id="672" name="Google Shape;672;p35"/>
          <p:cNvSpPr txBox="1"/>
          <p:nvPr/>
        </p:nvSpPr>
        <p:spPr>
          <a:xfrm>
            <a:off x="4821710" y="7644140"/>
            <a:ext cx="167293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jsp:forward</a:t>
            </a:r>
            <a:endParaRPr sz="2200" b="0" i="0" u="none" strike="noStrike" cap="none">
              <a:solidFill>
                <a:schemeClr val="dk1"/>
              </a:solidFill>
              <a:latin typeface="Open Sans"/>
              <a:ea typeface="Open Sans"/>
              <a:cs typeface="Open Sans"/>
              <a:sym typeface="Open Sans"/>
            </a:endParaRPr>
          </a:p>
        </p:txBody>
      </p:sp>
      <p:sp>
        <p:nvSpPr>
          <p:cNvPr id="673" name="Google Shape;673;p35"/>
          <p:cNvSpPr txBox="1"/>
          <p:nvPr/>
        </p:nvSpPr>
        <p:spPr>
          <a:xfrm>
            <a:off x="9719018" y="3602532"/>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jsp:plugin</a:t>
            </a:r>
            <a:endParaRPr sz="2200" b="0" i="0" u="none" strike="noStrike" cap="none">
              <a:solidFill>
                <a:schemeClr val="dk1"/>
              </a:solidFill>
              <a:latin typeface="Open Sans"/>
              <a:ea typeface="Open Sans"/>
              <a:cs typeface="Open Sans"/>
              <a:sym typeface="Open Sans"/>
            </a:endParaRPr>
          </a:p>
        </p:txBody>
      </p:sp>
      <p:sp>
        <p:nvSpPr>
          <p:cNvPr id="674" name="Google Shape;674;p35"/>
          <p:cNvSpPr txBox="1"/>
          <p:nvPr/>
        </p:nvSpPr>
        <p:spPr>
          <a:xfrm>
            <a:off x="10521627" y="4427132"/>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jsp:element</a:t>
            </a:r>
            <a:endParaRPr sz="2200" b="0" i="0" u="none" strike="noStrike" cap="none">
              <a:solidFill>
                <a:schemeClr val="dk1"/>
              </a:solidFill>
              <a:latin typeface="Open Sans"/>
              <a:ea typeface="Open Sans"/>
              <a:cs typeface="Open Sans"/>
              <a:sym typeface="Open Sans"/>
            </a:endParaRPr>
          </a:p>
        </p:txBody>
      </p:sp>
      <p:sp>
        <p:nvSpPr>
          <p:cNvPr id="675" name="Google Shape;675;p35"/>
          <p:cNvSpPr txBox="1"/>
          <p:nvPr/>
        </p:nvSpPr>
        <p:spPr>
          <a:xfrm>
            <a:off x="10636916" y="5555379"/>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jsp:attribute</a:t>
            </a:r>
            <a:endParaRPr sz="2200" b="0" i="0" u="none" strike="noStrike" cap="none">
              <a:solidFill>
                <a:schemeClr val="dk1"/>
              </a:solidFill>
              <a:latin typeface="Open Sans"/>
              <a:ea typeface="Open Sans"/>
              <a:cs typeface="Open Sans"/>
              <a:sym typeface="Open Sans"/>
            </a:endParaRPr>
          </a:p>
        </p:txBody>
      </p:sp>
      <p:sp>
        <p:nvSpPr>
          <p:cNvPr id="676" name="Google Shape;676;p35"/>
          <p:cNvSpPr txBox="1"/>
          <p:nvPr/>
        </p:nvSpPr>
        <p:spPr>
          <a:xfrm>
            <a:off x="10636916" y="6632794"/>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jsp:body</a:t>
            </a:r>
            <a:endParaRPr sz="2200" b="0" i="0" u="none" strike="noStrike" cap="none">
              <a:solidFill>
                <a:schemeClr val="dk1"/>
              </a:solidFill>
              <a:latin typeface="Open Sans"/>
              <a:ea typeface="Open Sans"/>
              <a:cs typeface="Open Sans"/>
              <a:sym typeface="Open Sans"/>
            </a:endParaRPr>
          </a:p>
        </p:txBody>
      </p:sp>
      <p:sp>
        <p:nvSpPr>
          <p:cNvPr id="677" name="Google Shape;677;p35"/>
          <p:cNvSpPr txBox="1"/>
          <p:nvPr/>
        </p:nvSpPr>
        <p:spPr>
          <a:xfrm>
            <a:off x="10278072" y="7540580"/>
            <a:ext cx="283230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jsp:text</a:t>
            </a:r>
            <a:endParaRPr sz="2200" b="0" i="0" u="none" strike="noStrike" cap="none">
              <a:solidFill>
                <a:schemeClr val="dk1"/>
              </a:solidFill>
              <a:latin typeface="Open Sans"/>
              <a:ea typeface="Open Sans"/>
              <a:cs typeface="Open Sans"/>
              <a:sym typeface="Open Sans"/>
            </a:endParaRPr>
          </a:p>
        </p:txBody>
      </p:sp>
      <p:pic>
        <p:nvPicPr>
          <p:cNvPr id="678" name="Google Shape;678;p35"/>
          <p:cNvPicPr preferRelativeResize="0"/>
          <p:nvPr/>
        </p:nvPicPr>
        <p:blipFill rotWithShape="1">
          <a:blip r:embed="rId3">
            <a:alphaModFix/>
          </a:blip>
          <a:srcRect/>
          <a:stretch/>
        </p:blipFill>
        <p:spPr>
          <a:xfrm>
            <a:off x="6071811" y="603159"/>
            <a:ext cx="4079075" cy="3657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 Action Tags: Common Attributes</a:t>
            </a:r>
            <a:endParaRPr/>
          </a:p>
        </p:txBody>
      </p:sp>
      <p:sp>
        <p:nvSpPr>
          <p:cNvPr id="685" name="Google Shape;685;p36"/>
          <p:cNvSpPr/>
          <p:nvPr/>
        </p:nvSpPr>
        <p:spPr>
          <a:xfrm>
            <a:off x="3158836" y="2867891"/>
            <a:ext cx="3491346" cy="3844636"/>
          </a:xfrm>
          <a:prstGeom prst="roundRect">
            <a:avLst>
              <a:gd name="adj" fmla="val 16667"/>
            </a:avLst>
          </a:prstGeom>
          <a:solidFill>
            <a:srgbClr val="9FDEF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6" name="Google Shape;686;p36"/>
          <p:cNvSpPr/>
          <p:nvPr/>
        </p:nvSpPr>
        <p:spPr>
          <a:xfrm>
            <a:off x="9372599" y="2867891"/>
            <a:ext cx="3491346" cy="3844636"/>
          </a:xfrm>
          <a:prstGeom prst="roundRect">
            <a:avLst>
              <a:gd name="adj" fmla="val 16667"/>
            </a:avLst>
          </a:prstGeom>
          <a:solidFill>
            <a:srgbClr val="F38573"/>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7" name="Google Shape;687;p36"/>
          <p:cNvSpPr/>
          <p:nvPr/>
        </p:nvSpPr>
        <p:spPr>
          <a:xfrm>
            <a:off x="3574473" y="3429000"/>
            <a:ext cx="2597727" cy="101027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Id Attribute</a:t>
            </a:r>
            <a:endParaRPr sz="2200" b="0" i="0" u="none" strike="noStrike" cap="none">
              <a:solidFill>
                <a:srgbClr val="000000"/>
              </a:solidFill>
              <a:latin typeface="Open Sans"/>
              <a:ea typeface="Open Sans"/>
              <a:cs typeface="Open Sans"/>
              <a:sym typeface="Open Sans"/>
            </a:endParaRPr>
          </a:p>
        </p:txBody>
      </p:sp>
      <p:sp>
        <p:nvSpPr>
          <p:cNvPr id="688" name="Google Shape;688;p36"/>
          <p:cNvSpPr/>
          <p:nvPr/>
        </p:nvSpPr>
        <p:spPr>
          <a:xfrm>
            <a:off x="9859994" y="3429000"/>
            <a:ext cx="2597727" cy="101027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Scope Attribute</a:t>
            </a:r>
            <a:endParaRPr sz="2200" b="0" i="0" u="none" strike="noStrike" cap="none">
              <a:solidFill>
                <a:srgbClr val="000000"/>
              </a:solidFill>
              <a:latin typeface="Open Sans"/>
              <a:ea typeface="Open Sans"/>
              <a:cs typeface="Open Sans"/>
              <a:sym typeface="Open Sans"/>
            </a:endParaRPr>
          </a:p>
        </p:txBody>
      </p:sp>
      <p:sp>
        <p:nvSpPr>
          <p:cNvPr id="689" name="Google Shape;689;p36"/>
          <p:cNvSpPr txBox="1"/>
          <p:nvPr/>
        </p:nvSpPr>
        <p:spPr>
          <a:xfrm>
            <a:off x="3366654" y="5000383"/>
            <a:ext cx="3075709" cy="105387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Uniquely identifies the action element</a:t>
            </a:r>
            <a:endParaRPr sz="2200" b="0" i="0" u="none" strike="noStrike" cap="none">
              <a:solidFill>
                <a:schemeClr val="dk1"/>
              </a:solidFill>
              <a:latin typeface="Open Sans"/>
              <a:ea typeface="Open Sans"/>
              <a:cs typeface="Open Sans"/>
              <a:sym typeface="Open Sans"/>
            </a:endParaRPr>
          </a:p>
        </p:txBody>
      </p:sp>
      <p:sp>
        <p:nvSpPr>
          <p:cNvPr id="690" name="Google Shape;690;p36"/>
          <p:cNvSpPr txBox="1"/>
          <p:nvPr/>
        </p:nvSpPr>
        <p:spPr>
          <a:xfrm>
            <a:off x="9741877" y="4960926"/>
            <a:ext cx="3075709" cy="105387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Identifies life cycle of the attribute</a:t>
            </a:r>
            <a:endParaRPr sz="2200" b="0" i="0" u="none" strike="noStrike" cap="none">
              <a:solidFill>
                <a:schemeClr val="dk1"/>
              </a:solidFill>
              <a:latin typeface="Open Sans"/>
              <a:ea typeface="Open Sans"/>
              <a:cs typeface="Open Sans"/>
              <a:sym typeface="Open Sans"/>
            </a:endParaRPr>
          </a:p>
        </p:txBody>
      </p:sp>
      <p:pic>
        <p:nvPicPr>
          <p:cNvPr id="691" name="Google Shape;691;p36"/>
          <p:cNvPicPr preferRelativeResize="0"/>
          <p:nvPr/>
        </p:nvPicPr>
        <p:blipFill rotWithShape="1">
          <a:blip r:embed="rId3">
            <a:alphaModFix/>
          </a:blip>
          <a:srcRect/>
          <a:stretch/>
        </p:blipFill>
        <p:spPr>
          <a:xfrm>
            <a:off x="3302226" y="603159"/>
            <a:ext cx="9618245" cy="3657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jsp:include</a:t>
            </a:r>
            <a:endParaRPr/>
          </a:p>
        </p:txBody>
      </p:sp>
      <p:sp>
        <p:nvSpPr>
          <p:cNvPr id="698" name="Google Shape;698;p37"/>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jsp:include inserts the specified file into the created JSP </a:t>
            </a:r>
            <a:endParaRPr sz="2200" b="0" i="0" u="none" strike="noStrike" cap="none">
              <a:solidFill>
                <a:schemeClr val="dk1"/>
              </a:solidFill>
              <a:latin typeface="Open Sans"/>
              <a:ea typeface="Open Sans"/>
              <a:cs typeface="Open Sans"/>
              <a:sym typeface="Open Sans"/>
            </a:endParaRPr>
          </a:p>
        </p:txBody>
      </p:sp>
      <p:sp>
        <p:nvSpPr>
          <p:cNvPr id="699" name="Google Shape;699;p37"/>
          <p:cNvSpPr/>
          <p:nvPr/>
        </p:nvSpPr>
        <p:spPr>
          <a:xfrm>
            <a:off x="2829150" y="2216985"/>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00" name="Google Shape;700;p37"/>
          <p:cNvSpPr/>
          <p:nvPr/>
        </p:nvSpPr>
        <p:spPr>
          <a:xfrm>
            <a:off x="5237017" y="2383239"/>
            <a:ext cx="8865755"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Courier New"/>
                <a:ea typeface="Courier New"/>
                <a:cs typeface="Courier New"/>
                <a:sym typeface="Courier New"/>
              </a:rPr>
              <a:t>&lt;jsp:include page = "relative URL" flush = "true" /&gt;</a:t>
            </a:r>
            <a:endParaRPr sz="2200" b="0" i="0" u="none" strike="noStrike" cap="none">
              <a:solidFill>
                <a:schemeClr val="dk1"/>
              </a:solidFill>
              <a:latin typeface="Courier New"/>
              <a:ea typeface="Courier New"/>
              <a:cs typeface="Courier New"/>
              <a:sym typeface="Courier New"/>
            </a:endParaRPr>
          </a:p>
        </p:txBody>
      </p:sp>
      <p:sp>
        <p:nvSpPr>
          <p:cNvPr id="701" name="Google Shape;701;p37"/>
          <p:cNvSpPr/>
          <p:nvPr/>
        </p:nvSpPr>
        <p:spPr>
          <a:xfrm>
            <a:off x="6729934" y="3639499"/>
            <a:ext cx="2364421" cy="2364421"/>
          </a:xfrm>
          <a:prstGeom prst="diamond">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include</a:t>
            </a:r>
            <a:endParaRPr sz="2200" b="0" i="0" u="none" strike="noStrike" cap="none">
              <a:solidFill>
                <a:schemeClr val="lt1"/>
              </a:solidFill>
              <a:latin typeface="Open Sans"/>
              <a:ea typeface="Open Sans"/>
              <a:cs typeface="Open Sans"/>
              <a:sym typeface="Open Sans"/>
            </a:endParaRPr>
          </a:p>
        </p:txBody>
      </p:sp>
      <p:sp>
        <p:nvSpPr>
          <p:cNvPr id="702" name="Google Shape;702;p37"/>
          <p:cNvSpPr/>
          <p:nvPr/>
        </p:nvSpPr>
        <p:spPr>
          <a:xfrm>
            <a:off x="8128000" y="5186344"/>
            <a:ext cx="1932709" cy="1932709"/>
          </a:xfrm>
          <a:prstGeom prst="diamond">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flush</a:t>
            </a:r>
            <a:endParaRPr sz="2200" b="0" i="0" u="none" strike="noStrike" cap="none">
              <a:solidFill>
                <a:schemeClr val="lt1"/>
              </a:solidFill>
              <a:latin typeface="Open Sans"/>
              <a:ea typeface="Open Sans"/>
              <a:cs typeface="Open Sans"/>
              <a:sym typeface="Open Sans"/>
            </a:endParaRPr>
          </a:p>
        </p:txBody>
      </p:sp>
      <p:sp>
        <p:nvSpPr>
          <p:cNvPr id="703" name="Google Shape;703;p37"/>
          <p:cNvSpPr/>
          <p:nvPr/>
        </p:nvSpPr>
        <p:spPr>
          <a:xfrm>
            <a:off x="5763579" y="5164907"/>
            <a:ext cx="1932709" cy="1932709"/>
          </a:xfrm>
          <a:prstGeom prst="diamond">
            <a:avLst/>
          </a:prstGeom>
          <a:solidFill>
            <a:srgbClr val="F38573"/>
          </a:solidFill>
          <a:ln w="25400" cap="flat" cmpd="sng">
            <a:solidFill>
              <a:srgbClr val="EF58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page</a:t>
            </a:r>
            <a:endParaRPr sz="2200" b="0" i="0" u="none" strike="noStrike" cap="none">
              <a:solidFill>
                <a:schemeClr val="lt1"/>
              </a:solidFill>
              <a:latin typeface="Open Sans"/>
              <a:ea typeface="Open Sans"/>
              <a:cs typeface="Open Sans"/>
              <a:sym typeface="Open Sans"/>
            </a:endParaRPr>
          </a:p>
        </p:txBody>
      </p:sp>
      <p:sp>
        <p:nvSpPr>
          <p:cNvPr id="704" name="Google Shape;704;p37"/>
          <p:cNvSpPr txBox="1"/>
          <p:nvPr/>
        </p:nvSpPr>
        <p:spPr>
          <a:xfrm>
            <a:off x="2348345" y="6382576"/>
            <a:ext cx="3725317"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Identifies the relative URL of the page to be included</a:t>
            </a:r>
            <a:endParaRPr sz="2200" b="0" i="0" u="none" strike="noStrike" cap="none">
              <a:solidFill>
                <a:schemeClr val="dk1"/>
              </a:solidFill>
              <a:latin typeface="Open Sans"/>
              <a:ea typeface="Open Sans"/>
              <a:cs typeface="Open Sans"/>
              <a:sym typeface="Open Sans"/>
            </a:endParaRPr>
          </a:p>
        </p:txBody>
      </p:sp>
      <p:sp>
        <p:nvSpPr>
          <p:cNvPr id="705" name="Google Shape;705;p37"/>
          <p:cNvSpPr txBox="1"/>
          <p:nvPr/>
        </p:nvSpPr>
        <p:spPr>
          <a:xfrm>
            <a:off x="9998363" y="6382576"/>
            <a:ext cx="55660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Determines if the included resource has its buffer flushed before it is included</a:t>
            </a:r>
            <a:endParaRPr sz="2200" b="0" i="0" u="none" strike="noStrike" cap="none">
              <a:solidFill>
                <a:schemeClr val="dk1"/>
              </a:solidFill>
              <a:latin typeface="Open Sans"/>
              <a:ea typeface="Open Sans"/>
              <a:cs typeface="Open Sans"/>
              <a:sym typeface="Open Sans"/>
            </a:endParaRPr>
          </a:p>
        </p:txBody>
      </p:sp>
      <p:pic>
        <p:nvPicPr>
          <p:cNvPr id="706" name="Google Shape;706;p37"/>
          <p:cNvPicPr preferRelativeResize="0"/>
          <p:nvPr/>
        </p:nvPicPr>
        <p:blipFill rotWithShape="1">
          <a:blip r:embed="rId3">
            <a:alphaModFix/>
          </a:blip>
          <a:srcRect/>
          <a:stretch/>
        </p:blipFill>
        <p:spPr>
          <a:xfrm>
            <a:off x="6579014" y="603159"/>
            <a:ext cx="3064669" cy="3657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jsp:useBean</a:t>
            </a:r>
            <a:endParaRPr/>
          </a:p>
        </p:txBody>
      </p:sp>
      <p:sp>
        <p:nvSpPr>
          <p:cNvPr id="713" name="Google Shape;713;p38"/>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jsp:useBean is used to locate or instantiate a bean class </a:t>
            </a:r>
            <a:endParaRPr sz="2200" b="0" i="0" u="none" strike="noStrike" cap="none">
              <a:solidFill>
                <a:schemeClr val="dk1"/>
              </a:solidFill>
              <a:latin typeface="Open Sans"/>
              <a:ea typeface="Open Sans"/>
              <a:cs typeface="Open Sans"/>
              <a:sym typeface="Open Sans"/>
            </a:endParaRPr>
          </a:p>
        </p:txBody>
      </p:sp>
      <p:sp>
        <p:nvSpPr>
          <p:cNvPr id="714" name="Google Shape;714;p38"/>
          <p:cNvSpPr/>
          <p:nvPr/>
        </p:nvSpPr>
        <p:spPr>
          <a:xfrm>
            <a:off x="2153227" y="2044685"/>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15" name="Google Shape;715;p38"/>
          <p:cNvSpPr/>
          <p:nvPr/>
        </p:nvSpPr>
        <p:spPr>
          <a:xfrm>
            <a:off x="4506717" y="2218765"/>
            <a:ext cx="8707582" cy="34483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&lt;jsp:useBean id= “ " scope= "  “ c</a:t>
            </a:r>
            <a:r>
              <a:rPr lang="en-US" sz="2200" b="1" i="0" u="none" strike="noStrike" cap="none">
                <a:solidFill>
                  <a:schemeClr val="dk1"/>
                </a:solidFill>
                <a:latin typeface="Open Sans"/>
                <a:ea typeface="Open Sans"/>
                <a:cs typeface="Open Sans"/>
                <a:sym typeface="Open Sans"/>
              </a:rPr>
              <a:t>lass</a:t>
            </a:r>
            <a:r>
              <a:rPr lang="en-US" sz="2200" b="0" i="0" u="none" strike="noStrike" cap="none">
                <a:solidFill>
                  <a:schemeClr val="dk1"/>
                </a:solidFill>
                <a:latin typeface="Open Sans"/>
                <a:ea typeface="Open Sans"/>
                <a:cs typeface="Open Sans"/>
                <a:sym typeface="Open Sans"/>
              </a:rPr>
              <a:t>= “ " type= “ “ beanName=“ " &gt; </a:t>
            </a:r>
            <a:endParaRPr sz="1400" b="0" i="0" u="none" strike="noStrike" cap="none">
              <a:solidFill>
                <a:srgbClr val="000000"/>
              </a:solidFill>
              <a:latin typeface="Arial"/>
              <a:ea typeface="Arial"/>
              <a:cs typeface="Arial"/>
              <a:sym typeface="Arial"/>
            </a:endParaRPr>
          </a:p>
        </p:txBody>
      </p:sp>
      <p:sp>
        <p:nvSpPr>
          <p:cNvPr id="716" name="Google Shape;716;p38"/>
          <p:cNvSpPr/>
          <p:nvPr/>
        </p:nvSpPr>
        <p:spPr>
          <a:xfrm>
            <a:off x="6224612" y="3943396"/>
            <a:ext cx="3822381" cy="3574476"/>
          </a:xfrm>
          <a:custGeom>
            <a:avLst/>
            <a:gdLst/>
            <a:ahLst/>
            <a:cxnLst/>
            <a:rect l="l" t="t" r="r" b="b"/>
            <a:pathLst>
              <a:path w="3822381" h="3574476" extrusionOk="0">
                <a:moveTo>
                  <a:pt x="1552051" y="2423273"/>
                </a:moveTo>
                <a:lnTo>
                  <a:pt x="1554409" y="2469973"/>
                </a:lnTo>
                <a:cubicBezTo>
                  <a:pt x="1554409" y="2950069"/>
                  <a:pt x="1262513" y="3361989"/>
                  <a:pt x="846511" y="3537943"/>
                </a:cubicBezTo>
                <a:lnTo>
                  <a:pt x="746693" y="3574476"/>
                </a:lnTo>
                <a:lnTo>
                  <a:pt x="744335" y="3527777"/>
                </a:lnTo>
                <a:cubicBezTo>
                  <a:pt x="744335" y="3047681"/>
                  <a:pt x="1036231" y="2635761"/>
                  <a:pt x="1452233" y="2459807"/>
                </a:cubicBezTo>
                <a:close/>
                <a:moveTo>
                  <a:pt x="2250391" y="2396919"/>
                </a:moveTo>
                <a:lnTo>
                  <a:pt x="2295312" y="2409897"/>
                </a:lnTo>
                <a:cubicBezTo>
                  <a:pt x="2749236" y="2566248"/>
                  <a:pt x="3043639" y="2976380"/>
                  <a:pt x="3074524" y="3427005"/>
                </a:cubicBezTo>
                <a:lnTo>
                  <a:pt x="3076559" y="3533280"/>
                </a:lnTo>
                <a:lnTo>
                  <a:pt x="3031637" y="3520301"/>
                </a:lnTo>
                <a:cubicBezTo>
                  <a:pt x="2577713" y="3363950"/>
                  <a:pt x="2283309" y="2953819"/>
                  <a:pt x="2252425" y="2503193"/>
                </a:cubicBezTo>
                <a:close/>
                <a:moveTo>
                  <a:pt x="387800" y="1324251"/>
                </a:moveTo>
                <a:cubicBezTo>
                  <a:pt x="729860" y="1320939"/>
                  <a:pt x="1056006" y="1470439"/>
                  <a:pt x="1277175" y="1727040"/>
                </a:cubicBezTo>
                <a:lnTo>
                  <a:pt x="1342521" y="1810875"/>
                </a:lnTo>
                <a:lnTo>
                  <a:pt x="1298787" y="1827420"/>
                </a:lnTo>
                <a:cubicBezTo>
                  <a:pt x="841755" y="1974439"/>
                  <a:pt x="360237" y="1822707"/>
                  <a:pt x="65345" y="1480573"/>
                </a:cubicBezTo>
                <a:lnTo>
                  <a:pt x="0" y="1396737"/>
                </a:lnTo>
                <a:lnTo>
                  <a:pt x="43734" y="1380192"/>
                </a:lnTo>
                <a:cubicBezTo>
                  <a:pt x="157992" y="1343437"/>
                  <a:pt x="273780" y="1325355"/>
                  <a:pt x="387800" y="1324251"/>
                </a:cubicBezTo>
                <a:close/>
                <a:moveTo>
                  <a:pt x="3552756" y="1238651"/>
                </a:moveTo>
                <a:cubicBezTo>
                  <a:pt x="3608574" y="1242112"/>
                  <a:pt x="3664334" y="1249626"/>
                  <a:pt x="3719580" y="1261273"/>
                </a:cubicBezTo>
                <a:lnTo>
                  <a:pt x="3822381" y="1288298"/>
                </a:lnTo>
                <a:lnTo>
                  <a:pt x="3797643" y="1327977"/>
                </a:lnTo>
                <a:cubicBezTo>
                  <a:pt x="3523426" y="1722056"/>
                  <a:pt x="3048553" y="1893451"/>
                  <a:pt x="2606585" y="1800272"/>
                </a:cubicBezTo>
                <a:lnTo>
                  <a:pt x="2503785" y="1773246"/>
                </a:lnTo>
                <a:lnTo>
                  <a:pt x="2528522" y="1733568"/>
                </a:lnTo>
                <a:cubicBezTo>
                  <a:pt x="2768462" y="1388749"/>
                  <a:pt x="3162029" y="1214422"/>
                  <a:pt x="3552756" y="1238651"/>
                </a:cubicBezTo>
                <a:close/>
                <a:moveTo>
                  <a:pt x="1897854" y="0"/>
                </a:moveTo>
                <a:lnTo>
                  <a:pt x="1926517" y="36945"/>
                </a:lnTo>
                <a:cubicBezTo>
                  <a:pt x="2201304" y="430625"/>
                  <a:pt x="2197715" y="935470"/>
                  <a:pt x="1957301" y="1317855"/>
                </a:cubicBezTo>
                <a:lnTo>
                  <a:pt x="1896360" y="1404944"/>
                </a:lnTo>
                <a:lnTo>
                  <a:pt x="1867697" y="1368000"/>
                </a:lnTo>
                <a:cubicBezTo>
                  <a:pt x="1592910" y="974320"/>
                  <a:pt x="1596499" y="469475"/>
                  <a:pt x="1836913" y="870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7" name="Google Shape;717;p38"/>
          <p:cNvSpPr/>
          <p:nvPr/>
        </p:nvSpPr>
        <p:spPr>
          <a:xfrm rot="7537491">
            <a:off x="7916178" y="3452939"/>
            <a:ext cx="2318107" cy="2318107"/>
          </a:xfrm>
          <a:prstGeom prst="arc">
            <a:avLst>
              <a:gd name="adj1" fmla="val 16200000"/>
              <a:gd name="adj2" fmla="val 5400629"/>
            </a:avLst>
          </a:prstGeom>
          <a:noFill/>
          <a:ln w="2540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8" name="Google Shape;718;p38"/>
          <p:cNvSpPr/>
          <p:nvPr/>
        </p:nvSpPr>
        <p:spPr>
          <a:xfrm rot="3166771">
            <a:off x="6051383" y="3472097"/>
            <a:ext cx="2318107" cy="2318107"/>
          </a:xfrm>
          <a:prstGeom prst="arc">
            <a:avLst>
              <a:gd name="adj1" fmla="val 16200000"/>
              <a:gd name="adj2" fmla="val 5400629"/>
            </a:avLst>
          </a:prstGeom>
          <a:noFill/>
          <a:ln w="2540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9" name="Google Shape;719;p38"/>
          <p:cNvSpPr/>
          <p:nvPr/>
        </p:nvSpPr>
        <p:spPr>
          <a:xfrm rot="-9647711">
            <a:off x="8493506" y="5212731"/>
            <a:ext cx="2318107" cy="2318107"/>
          </a:xfrm>
          <a:prstGeom prst="arc">
            <a:avLst>
              <a:gd name="adj1" fmla="val 16200000"/>
              <a:gd name="adj2" fmla="val 5400629"/>
            </a:avLst>
          </a:prstGeom>
          <a:noFill/>
          <a:ln w="2540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38"/>
          <p:cNvSpPr/>
          <p:nvPr/>
        </p:nvSpPr>
        <p:spPr>
          <a:xfrm rot="-5400000">
            <a:off x="6968946" y="6312120"/>
            <a:ext cx="2318107" cy="2318107"/>
          </a:xfrm>
          <a:prstGeom prst="arc">
            <a:avLst>
              <a:gd name="adj1" fmla="val 16200000"/>
              <a:gd name="adj2" fmla="val 5400629"/>
            </a:avLst>
          </a:prstGeom>
          <a:noFill/>
          <a:ln w="254000" cap="rnd"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38"/>
          <p:cNvSpPr/>
          <p:nvPr/>
        </p:nvSpPr>
        <p:spPr>
          <a:xfrm rot="-1085926">
            <a:off x="5459219" y="5263530"/>
            <a:ext cx="2318107" cy="2318107"/>
          </a:xfrm>
          <a:prstGeom prst="arc">
            <a:avLst>
              <a:gd name="adj1" fmla="val 16200000"/>
              <a:gd name="adj2" fmla="val 5400629"/>
            </a:avLst>
          </a:prstGeom>
          <a:noFill/>
          <a:ln w="2540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38"/>
          <p:cNvSpPr txBox="1"/>
          <p:nvPr/>
        </p:nvSpPr>
        <p:spPr>
          <a:xfrm>
            <a:off x="9812205" y="3865256"/>
            <a:ext cx="4029300" cy="1138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id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Identifies the bean in the specified scope</a:t>
            </a:r>
            <a:endParaRPr sz="2200" b="0" i="0" u="none" strike="noStrike" cap="none">
              <a:solidFill>
                <a:schemeClr val="dk1"/>
              </a:solidFill>
              <a:latin typeface="Open Sans"/>
              <a:ea typeface="Open Sans"/>
              <a:cs typeface="Open Sans"/>
              <a:sym typeface="Open Sans"/>
            </a:endParaRPr>
          </a:p>
        </p:txBody>
      </p:sp>
      <p:sp>
        <p:nvSpPr>
          <p:cNvPr id="723" name="Google Shape;723;p38"/>
          <p:cNvSpPr txBox="1"/>
          <p:nvPr/>
        </p:nvSpPr>
        <p:spPr>
          <a:xfrm>
            <a:off x="9148159" y="5899651"/>
            <a:ext cx="5357550" cy="11387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scope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Represents scope of the bean - page, request, session, or application</a:t>
            </a:r>
            <a:endParaRPr sz="2200" b="0" i="0" u="none" strike="noStrike" cap="none">
              <a:solidFill>
                <a:schemeClr val="dk1"/>
              </a:solidFill>
              <a:latin typeface="Open Sans"/>
              <a:ea typeface="Open Sans"/>
              <a:cs typeface="Open Sans"/>
              <a:sym typeface="Open Sans"/>
            </a:endParaRPr>
          </a:p>
        </p:txBody>
      </p:sp>
      <p:sp>
        <p:nvSpPr>
          <p:cNvPr id="724" name="Google Shape;724;p38"/>
          <p:cNvSpPr txBox="1"/>
          <p:nvPr/>
        </p:nvSpPr>
        <p:spPr>
          <a:xfrm>
            <a:off x="5497181" y="7634119"/>
            <a:ext cx="5357550" cy="8002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Creates an object of the bean class</a:t>
            </a:r>
            <a:endParaRPr sz="2200" b="0" i="0" u="none" strike="noStrike" cap="none">
              <a:solidFill>
                <a:schemeClr val="dk1"/>
              </a:solidFill>
              <a:latin typeface="Open Sans"/>
              <a:ea typeface="Open Sans"/>
              <a:cs typeface="Open Sans"/>
              <a:sym typeface="Open Sans"/>
            </a:endParaRPr>
          </a:p>
        </p:txBody>
      </p:sp>
      <p:sp>
        <p:nvSpPr>
          <p:cNvPr id="725" name="Google Shape;725;p38"/>
          <p:cNvSpPr txBox="1"/>
          <p:nvPr/>
        </p:nvSpPr>
        <p:spPr>
          <a:xfrm>
            <a:off x="1886117" y="5783772"/>
            <a:ext cx="5357700" cy="1138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type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Specifies the type of the variable that will refer to the object</a:t>
            </a:r>
            <a:endParaRPr sz="2200" b="0" i="0" u="none" strike="noStrike" cap="none">
              <a:solidFill>
                <a:schemeClr val="dk1"/>
              </a:solidFill>
              <a:latin typeface="Open Sans"/>
              <a:ea typeface="Open Sans"/>
              <a:cs typeface="Open Sans"/>
              <a:sym typeface="Open Sans"/>
            </a:endParaRPr>
          </a:p>
        </p:txBody>
      </p:sp>
      <p:sp>
        <p:nvSpPr>
          <p:cNvPr id="726" name="Google Shape;726;p38"/>
          <p:cNvSpPr txBox="1"/>
          <p:nvPr/>
        </p:nvSpPr>
        <p:spPr>
          <a:xfrm>
            <a:off x="1886061" y="3675955"/>
            <a:ext cx="5357700" cy="1138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beanName</a:t>
            </a:r>
            <a:endParaRPr sz="2400" b="1"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Instantiates the bean using the java.beans.Beans.instantiate() method</a:t>
            </a:r>
            <a:endParaRPr sz="2200" b="0" i="0" u="none" strike="noStrike" cap="none">
              <a:solidFill>
                <a:schemeClr val="dk1"/>
              </a:solidFill>
              <a:latin typeface="Open Sans"/>
              <a:ea typeface="Open Sans"/>
              <a:cs typeface="Open Sans"/>
              <a:sym typeface="Open Sans"/>
            </a:endParaRPr>
          </a:p>
        </p:txBody>
      </p:sp>
      <p:pic>
        <p:nvPicPr>
          <p:cNvPr id="727" name="Google Shape;727;p38"/>
          <p:cNvPicPr preferRelativeResize="0"/>
          <p:nvPr/>
        </p:nvPicPr>
        <p:blipFill rotWithShape="1">
          <a:blip r:embed="rId3">
            <a:alphaModFix/>
          </a:blip>
          <a:srcRect/>
          <a:stretch/>
        </p:blipFill>
        <p:spPr>
          <a:xfrm>
            <a:off x="6257223" y="603159"/>
            <a:ext cx="3708250" cy="36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jsp:setProperty</a:t>
            </a:r>
            <a:endParaRPr/>
          </a:p>
        </p:txBody>
      </p:sp>
      <p:sp>
        <p:nvSpPr>
          <p:cNvPr id="734" name="Google Shape;734;p39"/>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jsp:setProperty is used to set a property value or values in a bean </a:t>
            </a:r>
            <a:endParaRPr sz="2200" b="0" i="0" u="none" strike="noStrike" cap="none">
              <a:solidFill>
                <a:schemeClr val="dk1"/>
              </a:solidFill>
              <a:latin typeface="Open Sans"/>
              <a:ea typeface="Open Sans"/>
              <a:cs typeface="Open Sans"/>
              <a:sym typeface="Open Sans"/>
            </a:endParaRPr>
          </a:p>
        </p:txBody>
      </p:sp>
      <p:sp>
        <p:nvSpPr>
          <p:cNvPr id="735" name="Google Shape;735;p39"/>
          <p:cNvSpPr/>
          <p:nvPr/>
        </p:nvSpPr>
        <p:spPr>
          <a:xfrm>
            <a:off x="2153227" y="2044685"/>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36" name="Google Shape;736;p39"/>
          <p:cNvSpPr/>
          <p:nvPr/>
        </p:nvSpPr>
        <p:spPr>
          <a:xfrm>
            <a:off x="4506717" y="2221903"/>
            <a:ext cx="9084592"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&lt;jsp:setProperty name = “ " property = “  "  value = “ “ param = “ “/&gt;</a:t>
            </a:r>
            <a:endParaRPr sz="2200" b="0" i="0" u="none" strike="noStrike" cap="none">
              <a:solidFill>
                <a:schemeClr val="dk1"/>
              </a:solidFill>
              <a:latin typeface="Open Sans"/>
              <a:ea typeface="Open Sans"/>
              <a:cs typeface="Open Sans"/>
              <a:sym typeface="Open Sans"/>
            </a:endParaRPr>
          </a:p>
        </p:txBody>
      </p:sp>
      <p:sp>
        <p:nvSpPr>
          <p:cNvPr id="737" name="Google Shape;737;p39"/>
          <p:cNvSpPr/>
          <p:nvPr/>
        </p:nvSpPr>
        <p:spPr>
          <a:xfrm>
            <a:off x="6256302" y="5847971"/>
            <a:ext cx="2693997" cy="2694361"/>
          </a:xfrm>
          <a:custGeom>
            <a:avLst/>
            <a:gdLst/>
            <a:ahLst/>
            <a:cxnLst/>
            <a:rect l="l" t="t" r="r" b="b"/>
            <a:pathLst>
              <a:path w="21563" h="21563" extrusionOk="0">
                <a:moveTo>
                  <a:pt x="14090" y="0"/>
                </a:moveTo>
                <a:lnTo>
                  <a:pt x="2180" y="0"/>
                </a:lnTo>
                <a:cubicBezTo>
                  <a:pt x="977" y="0"/>
                  <a:pt x="0" y="976"/>
                  <a:pt x="0" y="2179"/>
                </a:cubicBezTo>
                <a:lnTo>
                  <a:pt x="0" y="11912"/>
                </a:lnTo>
                <a:cubicBezTo>
                  <a:pt x="0" y="13115"/>
                  <a:pt x="977" y="14091"/>
                  <a:pt x="2180" y="14091"/>
                </a:cubicBezTo>
                <a:lnTo>
                  <a:pt x="10902" y="14091"/>
                </a:lnTo>
                <a:cubicBezTo>
                  <a:pt x="12864" y="14091"/>
                  <a:pt x="14456" y="15681"/>
                  <a:pt x="14456" y="17645"/>
                </a:cubicBezTo>
                <a:lnTo>
                  <a:pt x="14456" y="17930"/>
                </a:lnTo>
                <a:cubicBezTo>
                  <a:pt x="14456" y="19851"/>
                  <a:pt x="16026" y="21527"/>
                  <a:pt x="17944" y="21562"/>
                </a:cubicBezTo>
                <a:cubicBezTo>
                  <a:pt x="19958" y="21600"/>
                  <a:pt x="21600" y="19958"/>
                  <a:pt x="21562" y="17944"/>
                </a:cubicBezTo>
                <a:cubicBezTo>
                  <a:pt x="21527" y="16023"/>
                  <a:pt x="19847" y="14457"/>
                  <a:pt x="17929" y="14457"/>
                </a:cubicBezTo>
                <a:lnTo>
                  <a:pt x="17679" y="14457"/>
                </a:lnTo>
                <a:cubicBezTo>
                  <a:pt x="15683" y="14457"/>
                  <a:pt x="14090" y="12868"/>
                  <a:pt x="14090" y="10903"/>
                </a:cubicBezTo>
                <a:lnTo>
                  <a:pt x="14090" y="0"/>
                </a:lnTo>
                <a:close/>
              </a:path>
            </a:pathLst>
          </a:custGeom>
          <a:solidFill>
            <a:srgbClr val="9FDEF0"/>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8" name="Google Shape;738;p39"/>
          <p:cNvSpPr/>
          <p:nvPr/>
        </p:nvSpPr>
        <p:spPr>
          <a:xfrm>
            <a:off x="8149885" y="4820804"/>
            <a:ext cx="2694361" cy="2693997"/>
          </a:xfrm>
          <a:custGeom>
            <a:avLst/>
            <a:gdLst/>
            <a:ahLst/>
            <a:cxnLst/>
            <a:rect l="l" t="t" r="r" b="b"/>
            <a:pathLst>
              <a:path w="21563" h="21563" extrusionOk="0">
                <a:moveTo>
                  <a:pt x="0" y="7470"/>
                </a:moveTo>
                <a:lnTo>
                  <a:pt x="0" y="19383"/>
                </a:lnTo>
                <a:cubicBezTo>
                  <a:pt x="0" y="20586"/>
                  <a:pt x="976" y="21563"/>
                  <a:pt x="2179" y="21563"/>
                </a:cubicBezTo>
                <a:lnTo>
                  <a:pt x="11912" y="21563"/>
                </a:lnTo>
                <a:cubicBezTo>
                  <a:pt x="13115" y="21563"/>
                  <a:pt x="14091" y="20586"/>
                  <a:pt x="14091" y="19383"/>
                </a:cubicBezTo>
                <a:lnTo>
                  <a:pt x="14091" y="10661"/>
                </a:lnTo>
                <a:cubicBezTo>
                  <a:pt x="14091" y="8699"/>
                  <a:pt x="15681" y="7107"/>
                  <a:pt x="17645" y="7107"/>
                </a:cubicBezTo>
                <a:lnTo>
                  <a:pt x="17930" y="7107"/>
                </a:lnTo>
                <a:cubicBezTo>
                  <a:pt x="19851" y="7107"/>
                  <a:pt x="21527" y="5537"/>
                  <a:pt x="21562" y="3619"/>
                </a:cubicBezTo>
                <a:cubicBezTo>
                  <a:pt x="21600" y="1605"/>
                  <a:pt x="19958" y="-37"/>
                  <a:pt x="17944" y="1"/>
                </a:cubicBezTo>
                <a:cubicBezTo>
                  <a:pt x="16023" y="36"/>
                  <a:pt x="14457" y="1716"/>
                  <a:pt x="14457" y="3634"/>
                </a:cubicBezTo>
                <a:lnTo>
                  <a:pt x="14457" y="3919"/>
                </a:lnTo>
                <a:cubicBezTo>
                  <a:pt x="14457" y="5880"/>
                  <a:pt x="12868" y="7473"/>
                  <a:pt x="10903" y="7473"/>
                </a:cubicBezTo>
                <a:lnTo>
                  <a:pt x="0" y="7473"/>
                </a:lnTo>
                <a:close/>
              </a:path>
            </a:pathLst>
          </a:custGeom>
          <a:solidFill>
            <a:srgbClr val="99D35B"/>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9" name="Google Shape;739;p39"/>
          <p:cNvSpPr/>
          <p:nvPr/>
        </p:nvSpPr>
        <p:spPr>
          <a:xfrm>
            <a:off x="7123371" y="2953856"/>
            <a:ext cx="2693997" cy="2694363"/>
          </a:xfrm>
          <a:custGeom>
            <a:avLst/>
            <a:gdLst/>
            <a:ahLst/>
            <a:cxnLst/>
            <a:rect l="l" t="t" r="r" b="b"/>
            <a:pathLst>
              <a:path w="21563" h="21563" extrusionOk="0">
                <a:moveTo>
                  <a:pt x="7470" y="21563"/>
                </a:moveTo>
                <a:lnTo>
                  <a:pt x="19383" y="21563"/>
                </a:lnTo>
                <a:cubicBezTo>
                  <a:pt x="20586" y="21563"/>
                  <a:pt x="21563" y="20587"/>
                  <a:pt x="21563" y="19384"/>
                </a:cubicBezTo>
                <a:lnTo>
                  <a:pt x="21563" y="9651"/>
                </a:lnTo>
                <a:cubicBezTo>
                  <a:pt x="21563" y="8448"/>
                  <a:pt x="20586" y="7472"/>
                  <a:pt x="19383" y="7472"/>
                </a:cubicBezTo>
                <a:lnTo>
                  <a:pt x="10661" y="7472"/>
                </a:lnTo>
                <a:cubicBezTo>
                  <a:pt x="8699" y="7472"/>
                  <a:pt x="7107" y="5882"/>
                  <a:pt x="7107" y="3918"/>
                </a:cubicBezTo>
                <a:lnTo>
                  <a:pt x="7107" y="3633"/>
                </a:lnTo>
                <a:cubicBezTo>
                  <a:pt x="7107" y="1712"/>
                  <a:pt x="5537" y="36"/>
                  <a:pt x="3619" y="1"/>
                </a:cubicBezTo>
                <a:cubicBezTo>
                  <a:pt x="1605" y="-37"/>
                  <a:pt x="-37" y="1605"/>
                  <a:pt x="1" y="3619"/>
                </a:cubicBezTo>
                <a:cubicBezTo>
                  <a:pt x="36" y="5540"/>
                  <a:pt x="1716" y="7106"/>
                  <a:pt x="3634" y="7106"/>
                </a:cubicBezTo>
                <a:lnTo>
                  <a:pt x="3884" y="7106"/>
                </a:lnTo>
                <a:cubicBezTo>
                  <a:pt x="5880" y="7106"/>
                  <a:pt x="7473" y="8695"/>
                  <a:pt x="7473" y="10660"/>
                </a:cubicBezTo>
                <a:lnTo>
                  <a:pt x="7473" y="21563"/>
                </a:lnTo>
                <a:close/>
              </a:path>
            </a:pathLst>
          </a:custGeom>
          <a:solidFill>
            <a:srgbClr val="F69E6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0" name="Google Shape;740;p39"/>
          <p:cNvSpPr/>
          <p:nvPr/>
        </p:nvSpPr>
        <p:spPr>
          <a:xfrm>
            <a:off x="5274102" y="3960607"/>
            <a:ext cx="2694363" cy="2694001"/>
          </a:xfrm>
          <a:custGeom>
            <a:avLst/>
            <a:gdLst/>
            <a:ahLst/>
            <a:cxnLst/>
            <a:rect l="l" t="t" r="r" b="b"/>
            <a:pathLst>
              <a:path w="21563" h="21563" extrusionOk="0">
                <a:moveTo>
                  <a:pt x="21563" y="14093"/>
                </a:moveTo>
                <a:lnTo>
                  <a:pt x="21563" y="2180"/>
                </a:lnTo>
                <a:cubicBezTo>
                  <a:pt x="21563" y="977"/>
                  <a:pt x="20587" y="0"/>
                  <a:pt x="19384" y="0"/>
                </a:cubicBezTo>
                <a:lnTo>
                  <a:pt x="9651" y="0"/>
                </a:lnTo>
                <a:cubicBezTo>
                  <a:pt x="8448" y="0"/>
                  <a:pt x="7472" y="977"/>
                  <a:pt x="7472" y="2180"/>
                </a:cubicBezTo>
                <a:lnTo>
                  <a:pt x="7472" y="10902"/>
                </a:lnTo>
                <a:cubicBezTo>
                  <a:pt x="7472" y="12864"/>
                  <a:pt x="5882" y="14456"/>
                  <a:pt x="3918" y="14456"/>
                </a:cubicBezTo>
                <a:lnTo>
                  <a:pt x="3633" y="14456"/>
                </a:lnTo>
                <a:cubicBezTo>
                  <a:pt x="1712" y="14456"/>
                  <a:pt x="36" y="16026"/>
                  <a:pt x="1" y="17944"/>
                </a:cubicBezTo>
                <a:cubicBezTo>
                  <a:pt x="-37" y="19958"/>
                  <a:pt x="1605" y="21600"/>
                  <a:pt x="3619" y="21562"/>
                </a:cubicBezTo>
                <a:cubicBezTo>
                  <a:pt x="5540" y="21527"/>
                  <a:pt x="7106" y="19847"/>
                  <a:pt x="7106" y="17929"/>
                </a:cubicBezTo>
                <a:lnTo>
                  <a:pt x="7106" y="17644"/>
                </a:lnTo>
                <a:cubicBezTo>
                  <a:pt x="7106" y="15683"/>
                  <a:pt x="8695" y="14090"/>
                  <a:pt x="10660" y="14090"/>
                </a:cubicBezTo>
                <a:lnTo>
                  <a:pt x="21563" y="14090"/>
                </a:lnTo>
                <a:close/>
              </a:path>
            </a:pathLst>
          </a:custGeom>
          <a:solidFill>
            <a:srgbClr val="F3857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1" name="Google Shape;741;p39"/>
          <p:cNvSpPr txBox="1"/>
          <p:nvPr/>
        </p:nvSpPr>
        <p:spPr>
          <a:xfrm>
            <a:off x="6463145" y="4651170"/>
            <a:ext cx="12884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name</a:t>
            </a:r>
            <a:endParaRPr sz="2400" b="1" i="0" u="none" strike="noStrike" cap="none">
              <a:solidFill>
                <a:schemeClr val="dk1"/>
              </a:solidFill>
              <a:latin typeface="Open Sans"/>
              <a:ea typeface="Open Sans"/>
              <a:cs typeface="Open Sans"/>
              <a:sym typeface="Open Sans"/>
            </a:endParaRPr>
          </a:p>
        </p:txBody>
      </p:sp>
      <p:sp>
        <p:nvSpPr>
          <p:cNvPr id="742" name="Google Shape;742;p39"/>
          <p:cNvSpPr txBox="1"/>
          <p:nvPr/>
        </p:nvSpPr>
        <p:spPr>
          <a:xfrm>
            <a:off x="8165955" y="4648718"/>
            <a:ext cx="156868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property</a:t>
            </a:r>
            <a:endParaRPr sz="2400" b="1" i="0" u="none" strike="noStrike" cap="none">
              <a:solidFill>
                <a:schemeClr val="dk1"/>
              </a:solidFill>
              <a:latin typeface="Open Sans"/>
              <a:ea typeface="Open Sans"/>
              <a:cs typeface="Open Sans"/>
              <a:sym typeface="Open Sans"/>
            </a:endParaRPr>
          </a:p>
        </p:txBody>
      </p:sp>
      <p:sp>
        <p:nvSpPr>
          <p:cNvPr id="743" name="Google Shape;743;p39"/>
          <p:cNvSpPr txBox="1"/>
          <p:nvPr/>
        </p:nvSpPr>
        <p:spPr>
          <a:xfrm>
            <a:off x="6479134" y="6460634"/>
            <a:ext cx="12884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value</a:t>
            </a:r>
            <a:endParaRPr sz="2400" b="1" i="0" u="none" strike="noStrike" cap="none">
              <a:solidFill>
                <a:schemeClr val="dk1"/>
              </a:solidFill>
              <a:latin typeface="Open Sans"/>
              <a:ea typeface="Open Sans"/>
              <a:cs typeface="Open Sans"/>
              <a:sym typeface="Open Sans"/>
            </a:endParaRPr>
          </a:p>
        </p:txBody>
      </p:sp>
      <p:sp>
        <p:nvSpPr>
          <p:cNvPr id="744" name="Google Shape;744;p39"/>
          <p:cNvSpPr txBox="1"/>
          <p:nvPr/>
        </p:nvSpPr>
        <p:spPr>
          <a:xfrm>
            <a:off x="8350743" y="6395907"/>
            <a:ext cx="12884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param</a:t>
            </a:r>
            <a:endParaRPr sz="2400" b="1" i="0" u="none" strike="noStrike" cap="none">
              <a:solidFill>
                <a:schemeClr val="dk1"/>
              </a:solidFill>
              <a:latin typeface="Open Sans"/>
              <a:ea typeface="Open Sans"/>
              <a:cs typeface="Open Sans"/>
              <a:sym typeface="Open Sans"/>
            </a:endParaRPr>
          </a:p>
        </p:txBody>
      </p:sp>
      <p:sp>
        <p:nvSpPr>
          <p:cNvPr id="745" name="Google Shape;745;p39"/>
          <p:cNvSpPr/>
          <p:nvPr/>
        </p:nvSpPr>
        <p:spPr>
          <a:xfrm>
            <a:off x="9932133" y="3938475"/>
            <a:ext cx="440488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Designates the bean for which the property is to be set</a:t>
            </a:r>
            <a:endParaRPr sz="2200" b="0" i="0" u="none" strike="noStrike" cap="none">
              <a:solidFill>
                <a:schemeClr val="dk1"/>
              </a:solidFill>
              <a:latin typeface="Open Sans"/>
              <a:ea typeface="Open Sans"/>
              <a:cs typeface="Open Sans"/>
              <a:sym typeface="Open Sans"/>
            </a:endParaRPr>
          </a:p>
        </p:txBody>
      </p:sp>
      <p:sp>
        <p:nvSpPr>
          <p:cNvPr id="746" name="Google Shape;746;p39"/>
          <p:cNvSpPr/>
          <p:nvPr/>
        </p:nvSpPr>
        <p:spPr>
          <a:xfrm>
            <a:off x="10110764" y="6245190"/>
            <a:ext cx="321038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Indicates the property to be set</a:t>
            </a:r>
            <a:endParaRPr sz="2200" b="0" i="0" u="none" strike="noStrike" cap="none">
              <a:solidFill>
                <a:schemeClr val="dk1"/>
              </a:solidFill>
              <a:latin typeface="Open Sans"/>
              <a:ea typeface="Open Sans"/>
              <a:cs typeface="Open Sans"/>
              <a:sym typeface="Open Sans"/>
            </a:endParaRPr>
          </a:p>
        </p:txBody>
      </p:sp>
      <p:sp>
        <p:nvSpPr>
          <p:cNvPr id="747" name="Google Shape;747;p39"/>
          <p:cNvSpPr/>
          <p:nvPr/>
        </p:nvSpPr>
        <p:spPr>
          <a:xfrm>
            <a:off x="2153227" y="6875080"/>
            <a:ext cx="399165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Indicates the value to be assigned to a property </a:t>
            </a:r>
            <a:endParaRPr sz="2200" b="0" i="0" u="none" strike="noStrike" cap="none">
              <a:solidFill>
                <a:schemeClr val="dk1"/>
              </a:solidFill>
              <a:latin typeface="Open Sans"/>
              <a:ea typeface="Open Sans"/>
              <a:cs typeface="Open Sans"/>
              <a:sym typeface="Open Sans"/>
            </a:endParaRPr>
          </a:p>
        </p:txBody>
      </p:sp>
      <p:sp>
        <p:nvSpPr>
          <p:cNvPr id="748" name="Google Shape;748;p39"/>
          <p:cNvSpPr/>
          <p:nvPr/>
        </p:nvSpPr>
        <p:spPr>
          <a:xfrm>
            <a:off x="124114" y="4263997"/>
            <a:ext cx="597237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Sets the name of the request parameter whose value the property will receive</a:t>
            </a:r>
            <a:endParaRPr sz="2200" b="0" i="0" u="none" strike="noStrike" cap="none">
              <a:solidFill>
                <a:schemeClr val="dk1"/>
              </a:solidFill>
              <a:latin typeface="Open Sans"/>
              <a:ea typeface="Open Sans"/>
              <a:cs typeface="Open Sans"/>
              <a:sym typeface="Open Sans"/>
            </a:endParaRPr>
          </a:p>
        </p:txBody>
      </p:sp>
      <p:pic>
        <p:nvPicPr>
          <p:cNvPr id="749" name="Google Shape;749;p39"/>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latin typeface="Open Sans"/>
                <a:ea typeface="Open Sans"/>
                <a:cs typeface="Open Sans"/>
                <a:sym typeface="Open Sans"/>
              </a:rPr>
              <a:t>After observing Joe’s incredible performance in the last sprint, the entire e-commerce website project is handed over to Joe. </a:t>
            </a:r>
            <a:endParaRPr/>
          </a:p>
          <a:p>
            <a:pPr marL="457200" lvl="0" indent="-228600" algn="just" rtl="0">
              <a:lnSpc>
                <a:spcPct val="90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90000"/>
              </a:lnSpc>
              <a:spcBef>
                <a:spcPts val="1000"/>
              </a:spcBef>
              <a:spcAft>
                <a:spcPts val="0"/>
              </a:spcAft>
              <a:buSzPts val="2800"/>
              <a:buNone/>
            </a:pPr>
            <a:r>
              <a:rPr lang="en-US">
                <a:solidFill>
                  <a:srgbClr val="3F3F3F"/>
                </a:solidFill>
                <a:latin typeface="Open Sans"/>
                <a:ea typeface="Open Sans"/>
                <a:cs typeface="Open Sans"/>
                <a:sym typeface="Open Sans"/>
              </a:rPr>
              <a:t>In this sprint, he has to work on the product details of the website. Joe has to create a servlet-based functionality where the owner of the website can add the product details and display them.</a:t>
            </a:r>
            <a:endParaRPr/>
          </a:p>
          <a:p>
            <a:pPr marL="457200" lvl="0" indent="-228600" algn="just" rtl="0">
              <a:lnSpc>
                <a:spcPct val="90000"/>
              </a:lnSpc>
              <a:spcBef>
                <a:spcPts val="1000"/>
              </a:spcBef>
              <a:spcAft>
                <a:spcPts val="0"/>
              </a:spcAft>
              <a:buSzPts val="2800"/>
              <a:buNone/>
            </a:pPr>
            <a:endParaRPr>
              <a:solidFill>
                <a:srgbClr val="3F3F3F"/>
              </a:solidFill>
              <a:latin typeface="Open Sans"/>
              <a:ea typeface="Open Sans"/>
              <a:cs typeface="Open Sans"/>
              <a:sym typeface="Open Sans"/>
            </a:endParaRPr>
          </a:p>
          <a:p>
            <a:pPr marL="457200" lvl="0" indent="-228600" algn="just" rtl="0">
              <a:lnSpc>
                <a:spcPct val="90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90000"/>
              </a:lnSpc>
              <a:spcBef>
                <a:spcPts val="1000"/>
              </a:spcBef>
              <a:spcAft>
                <a:spcPts val="0"/>
              </a:spcAft>
              <a:buSzPts val="2800"/>
              <a:buNone/>
            </a:pPr>
            <a:r>
              <a:rPr lang="en-US">
                <a:solidFill>
                  <a:srgbClr val="3F3F3F"/>
                </a:solidFill>
                <a:latin typeface="Open Sans"/>
                <a:ea typeface="Open Sans"/>
                <a:cs typeface="Open Sans"/>
                <a:sym typeface="Open Sans"/>
              </a:rPr>
              <a:t>In this lesson, we will learn how to solve this real-world scenario to help Joe complete his task effectively and quickly.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jsp:getProperty</a:t>
            </a:r>
            <a:endParaRPr/>
          </a:p>
        </p:txBody>
      </p:sp>
      <p:sp>
        <p:nvSpPr>
          <p:cNvPr id="756" name="Google Shape;756;p40"/>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jsp:getProperty is used to retrieve the value of a property</a:t>
            </a:r>
            <a:endParaRPr sz="2200" b="0" i="0" u="none" strike="noStrike" cap="none">
              <a:solidFill>
                <a:schemeClr val="dk1"/>
              </a:solidFill>
              <a:latin typeface="Open Sans"/>
              <a:ea typeface="Open Sans"/>
              <a:cs typeface="Open Sans"/>
              <a:sym typeface="Open Sans"/>
            </a:endParaRPr>
          </a:p>
        </p:txBody>
      </p:sp>
      <p:sp>
        <p:nvSpPr>
          <p:cNvPr id="757" name="Google Shape;757;p40"/>
          <p:cNvSpPr/>
          <p:nvPr/>
        </p:nvSpPr>
        <p:spPr>
          <a:xfrm>
            <a:off x="2153227" y="2044685"/>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58" name="Google Shape;758;p40"/>
          <p:cNvSpPr/>
          <p:nvPr/>
        </p:nvSpPr>
        <p:spPr>
          <a:xfrm>
            <a:off x="7921393" y="5052386"/>
            <a:ext cx="2694361" cy="2693997"/>
          </a:xfrm>
          <a:custGeom>
            <a:avLst/>
            <a:gdLst/>
            <a:ahLst/>
            <a:cxnLst/>
            <a:rect l="l" t="t" r="r" b="b"/>
            <a:pathLst>
              <a:path w="21563" h="21563" extrusionOk="0">
                <a:moveTo>
                  <a:pt x="0" y="7470"/>
                </a:moveTo>
                <a:lnTo>
                  <a:pt x="0" y="19383"/>
                </a:lnTo>
                <a:cubicBezTo>
                  <a:pt x="0" y="20586"/>
                  <a:pt x="976" y="21563"/>
                  <a:pt x="2179" y="21563"/>
                </a:cubicBezTo>
                <a:lnTo>
                  <a:pt x="11912" y="21563"/>
                </a:lnTo>
                <a:cubicBezTo>
                  <a:pt x="13115" y="21563"/>
                  <a:pt x="14091" y="20586"/>
                  <a:pt x="14091" y="19383"/>
                </a:cubicBezTo>
                <a:lnTo>
                  <a:pt x="14091" y="10661"/>
                </a:lnTo>
                <a:cubicBezTo>
                  <a:pt x="14091" y="8699"/>
                  <a:pt x="15681" y="7107"/>
                  <a:pt x="17645" y="7107"/>
                </a:cubicBezTo>
                <a:lnTo>
                  <a:pt x="17930" y="7107"/>
                </a:lnTo>
                <a:cubicBezTo>
                  <a:pt x="19851" y="7107"/>
                  <a:pt x="21527" y="5537"/>
                  <a:pt x="21562" y="3619"/>
                </a:cubicBezTo>
                <a:cubicBezTo>
                  <a:pt x="21600" y="1605"/>
                  <a:pt x="19958" y="-37"/>
                  <a:pt x="17944" y="1"/>
                </a:cubicBezTo>
                <a:cubicBezTo>
                  <a:pt x="16023" y="36"/>
                  <a:pt x="14457" y="1716"/>
                  <a:pt x="14457" y="3634"/>
                </a:cubicBezTo>
                <a:lnTo>
                  <a:pt x="14457" y="3919"/>
                </a:lnTo>
                <a:cubicBezTo>
                  <a:pt x="14457" y="5880"/>
                  <a:pt x="12868" y="7473"/>
                  <a:pt x="10903" y="7473"/>
                </a:cubicBezTo>
                <a:lnTo>
                  <a:pt x="0" y="7473"/>
                </a:lnTo>
                <a:close/>
              </a:path>
            </a:pathLst>
          </a:custGeom>
          <a:solidFill>
            <a:srgbClr val="99D35B"/>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9" name="Google Shape;759;p40"/>
          <p:cNvSpPr/>
          <p:nvPr/>
        </p:nvSpPr>
        <p:spPr>
          <a:xfrm>
            <a:off x="6276823" y="4090105"/>
            <a:ext cx="2694363" cy="2694001"/>
          </a:xfrm>
          <a:custGeom>
            <a:avLst/>
            <a:gdLst/>
            <a:ahLst/>
            <a:cxnLst/>
            <a:rect l="l" t="t" r="r" b="b"/>
            <a:pathLst>
              <a:path w="21563" h="21563" extrusionOk="0">
                <a:moveTo>
                  <a:pt x="21563" y="14093"/>
                </a:moveTo>
                <a:lnTo>
                  <a:pt x="21563" y="2180"/>
                </a:lnTo>
                <a:cubicBezTo>
                  <a:pt x="21563" y="977"/>
                  <a:pt x="20587" y="0"/>
                  <a:pt x="19384" y="0"/>
                </a:cubicBezTo>
                <a:lnTo>
                  <a:pt x="9651" y="0"/>
                </a:lnTo>
                <a:cubicBezTo>
                  <a:pt x="8448" y="0"/>
                  <a:pt x="7472" y="977"/>
                  <a:pt x="7472" y="2180"/>
                </a:cubicBezTo>
                <a:lnTo>
                  <a:pt x="7472" y="10902"/>
                </a:lnTo>
                <a:cubicBezTo>
                  <a:pt x="7472" y="12864"/>
                  <a:pt x="5882" y="14456"/>
                  <a:pt x="3918" y="14456"/>
                </a:cubicBezTo>
                <a:lnTo>
                  <a:pt x="3633" y="14456"/>
                </a:lnTo>
                <a:cubicBezTo>
                  <a:pt x="1712" y="14456"/>
                  <a:pt x="36" y="16026"/>
                  <a:pt x="1" y="17944"/>
                </a:cubicBezTo>
                <a:cubicBezTo>
                  <a:pt x="-37" y="19958"/>
                  <a:pt x="1605" y="21600"/>
                  <a:pt x="3619" y="21562"/>
                </a:cubicBezTo>
                <a:cubicBezTo>
                  <a:pt x="5540" y="21527"/>
                  <a:pt x="7106" y="19847"/>
                  <a:pt x="7106" y="17929"/>
                </a:cubicBezTo>
                <a:lnTo>
                  <a:pt x="7106" y="17644"/>
                </a:lnTo>
                <a:cubicBezTo>
                  <a:pt x="7106" y="15683"/>
                  <a:pt x="8695" y="14090"/>
                  <a:pt x="10660" y="14090"/>
                </a:cubicBezTo>
                <a:lnTo>
                  <a:pt x="21563" y="14090"/>
                </a:lnTo>
                <a:close/>
              </a:path>
            </a:pathLst>
          </a:custGeom>
          <a:solidFill>
            <a:srgbClr val="4D7AA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0" name="Google Shape;760;p40"/>
          <p:cNvSpPr txBox="1"/>
          <p:nvPr/>
        </p:nvSpPr>
        <p:spPr>
          <a:xfrm>
            <a:off x="7465866" y="4780668"/>
            <a:ext cx="12884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name</a:t>
            </a:r>
            <a:endParaRPr sz="2400" b="1" i="0" u="none" strike="noStrike" cap="none">
              <a:solidFill>
                <a:schemeClr val="dk1"/>
              </a:solidFill>
              <a:latin typeface="Open Sans"/>
              <a:ea typeface="Open Sans"/>
              <a:cs typeface="Open Sans"/>
              <a:sym typeface="Open Sans"/>
            </a:endParaRPr>
          </a:p>
        </p:txBody>
      </p:sp>
      <p:sp>
        <p:nvSpPr>
          <p:cNvPr id="761" name="Google Shape;761;p40"/>
          <p:cNvSpPr txBox="1"/>
          <p:nvPr/>
        </p:nvSpPr>
        <p:spPr>
          <a:xfrm>
            <a:off x="8044345" y="6594159"/>
            <a:ext cx="156868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property</a:t>
            </a:r>
            <a:endParaRPr sz="2400" b="1" i="0" u="none" strike="noStrike" cap="none">
              <a:solidFill>
                <a:schemeClr val="dk1"/>
              </a:solidFill>
              <a:latin typeface="Open Sans"/>
              <a:ea typeface="Open Sans"/>
              <a:cs typeface="Open Sans"/>
              <a:sym typeface="Open Sans"/>
            </a:endParaRPr>
          </a:p>
        </p:txBody>
      </p:sp>
      <p:sp>
        <p:nvSpPr>
          <p:cNvPr id="762" name="Google Shape;762;p40"/>
          <p:cNvSpPr/>
          <p:nvPr/>
        </p:nvSpPr>
        <p:spPr>
          <a:xfrm>
            <a:off x="9838050" y="6572750"/>
            <a:ext cx="4264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Indicates the name of the bean property to be retrieved</a:t>
            </a:r>
            <a:endParaRPr sz="2200" b="0" i="0" u="none" strike="noStrike" cap="none">
              <a:solidFill>
                <a:schemeClr val="dk1"/>
              </a:solidFill>
              <a:latin typeface="Open Sans"/>
              <a:ea typeface="Open Sans"/>
              <a:cs typeface="Open Sans"/>
              <a:sym typeface="Open Sans"/>
            </a:endParaRPr>
          </a:p>
        </p:txBody>
      </p:sp>
      <p:sp>
        <p:nvSpPr>
          <p:cNvPr id="763" name="Google Shape;763;p40"/>
          <p:cNvSpPr/>
          <p:nvPr/>
        </p:nvSpPr>
        <p:spPr>
          <a:xfrm>
            <a:off x="2108811" y="4626779"/>
            <a:ext cx="4936766"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Sets the name of the bean whose property needs to be retrieved</a:t>
            </a:r>
            <a:endParaRPr sz="2200" b="0" i="0" u="none" strike="noStrike" cap="none">
              <a:solidFill>
                <a:schemeClr val="dk1"/>
              </a:solidFill>
              <a:latin typeface="Open Sans"/>
              <a:ea typeface="Open Sans"/>
              <a:cs typeface="Open Sans"/>
              <a:sym typeface="Open Sans"/>
            </a:endParaRPr>
          </a:p>
        </p:txBody>
      </p:sp>
      <p:sp>
        <p:nvSpPr>
          <p:cNvPr id="764" name="Google Shape;764;p40"/>
          <p:cNvSpPr/>
          <p:nvPr/>
        </p:nvSpPr>
        <p:spPr>
          <a:xfrm>
            <a:off x="4583546" y="2313098"/>
            <a:ext cx="975347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&lt;jsp:getProperty name="instanceOfBean" property="propertyName" /&gt;  </a:t>
            </a:r>
            <a:endParaRPr sz="2200" b="0" i="0" u="none" strike="noStrike" cap="none">
              <a:solidFill>
                <a:schemeClr val="dk1"/>
              </a:solidFill>
              <a:latin typeface="Open Sans"/>
              <a:ea typeface="Open Sans"/>
              <a:cs typeface="Open Sans"/>
              <a:sym typeface="Open Sans"/>
            </a:endParaRPr>
          </a:p>
        </p:txBody>
      </p:sp>
      <p:pic>
        <p:nvPicPr>
          <p:cNvPr id="765" name="Google Shape;765;p40"/>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jsp:forward</a:t>
            </a:r>
            <a:endParaRPr/>
          </a:p>
        </p:txBody>
      </p:sp>
      <p:sp>
        <p:nvSpPr>
          <p:cNvPr id="772" name="Google Shape;772;p41"/>
          <p:cNvSpPr/>
          <p:nvPr/>
        </p:nvSpPr>
        <p:spPr>
          <a:xfrm>
            <a:off x="2153227" y="1397617"/>
            <a:ext cx="119495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jsp:forward is used to terminate the action of the current page and forward the request to another static page or a Java servlet</a:t>
            </a:r>
            <a:endParaRPr sz="2200" b="0" i="0" u="none" strike="noStrike" cap="none">
              <a:solidFill>
                <a:schemeClr val="dk1"/>
              </a:solidFill>
              <a:latin typeface="Open Sans"/>
              <a:ea typeface="Open Sans"/>
              <a:cs typeface="Open Sans"/>
              <a:sym typeface="Open Sans"/>
            </a:endParaRPr>
          </a:p>
        </p:txBody>
      </p:sp>
      <p:sp>
        <p:nvSpPr>
          <p:cNvPr id="773" name="Google Shape;773;p41"/>
          <p:cNvSpPr/>
          <p:nvPr/>
        </p:nvSpPr>
        <p:spPr>
          <a:xfrm>
            <a:off x="2556163" y="2404181"/>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74" name="Google Shape;774;p41"/>
          <p:cNvSpPr/>
          <p:nvPr/>
        </p:nvSpPr>
        <p:spPr>
          <a:xfrm>
            <a:off x="6121401" y="2404181"/>
            <a:ext cx="975347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&lt;jsp:forward page = "Relative URL" /&gt;</a:t>
            </a:r>
            <a:endParaRPr sz="2200" b="0" i="0" u="none" strike="noStrike" cap="none">
              <a:solidFill>
                <a:schemeClr val="dk1"/>
              </a:solidFill>
              <a:latin typeface="Open Sans"/>
              <a:ea typeface="Open Sans"/>
              <a:cs typeface="Open Sans"/>
              <a:sym typeface="Open Sans"/>
            </a:endParaRPr>
          </a:p>
        </p:txBody>
      </p:sp>
      <p:sp>
        <p:nvSpPr>
          <p:cNvPr id="775" name="Google Shape;775;p41"/>
          <p:cNvSpPr/>
          <p:nvPr/>
        </p:nvSpPr>
        <p:spPr>
          <a:xfrm>
            <a:off x="4934169" y="3869776"/>
            <a:ext cx="10263820" cy="1860494"/>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&lt;jsp:forward page="includetest.jsp" /&gt;</a:t>
            </a:r>
            <a:endParaRPr sz="2200" b="0" i="0" u="none" strike="noStrike" cap="none">
              <a:solidFill>
                <a:schemeClr val="dk1"/>
              </a:solidFill>
              <a:latin typeface="Courier New"/>
              <a:ea typeface="Courier New"/>
              <a:cs typeface="Courier New"/>
              <a:sym typeface="Courier New"/>
            </a:endParaRPr>
          </a:p>
        </p:txBody>
      </p:sp>
      <p:sp>
        <p:nvSpPr>
          <p:cNvPr id="776" name="Google Shape;776;p41"/>
          <p:cNvSpPr/>
          <p:nvPr/>
        </p:nvSpPr>
        <p:spPr>
          <a:xfrm>
            <a:off x="2556162" y="4468897"/>
            <a:ext cx="2036619" cy="662252"/>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pic>
        <p:nvPicPr>
          <p:cNvPr id="777" name="Google Shape;777;p41"/>
          <p:cNvPicPr preferRelativeResize="0"/>
          <p:nvPr/>
        </p:nvPicPr>
        <p:blipFill rotWithShape="1">
          <a:blip r:embed="rId3">
            <a:alphaModFix/>
          </a:blip>
          <a:srcRect/>
          <a:stretch/>
        </p:blipFill>
        <p:spPr>
          <a:xfrm>
            <a:off x="6425780" y="603159"/>
            <a:ext cx="3371136" cy="3657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jsp:plugin</a:t>
            </a:r>
            <a:endParaRPr/>
          </a:p>
        </p:txBody>
      </p:sp>
      <p:sp>
        <p:nvSpPr>
          <p:cNvPr id="784" name="Google Shape;784;p42"/>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jsp:plugin is used to insert Java components into a JSP</a:t>
            </a:r>
            <a:endParaRPr sz="2200" b="0" i="0" u="none" strike="noStrike" cap="none">
              <a:solidFill>
                <a:schemeClr val="dk1"/>
              </a:solidFill>
              <a:latin typeface="Open Sans"/>
              <a:ea typeface="Open Sans"/>
              <a:cs typeface="Open Sans"/>
              <a:sym typeface="Open Sans"/>
            </a:endParaRPr>
          </a:p>
        </p:txBody>
      </p:sp>
      <p:sp>
        <p:nvSpPr>
          <p:cNvPr id="785" name="Google Shape;785;p42"/>
          <p:cNvSpPr/>
          <p:nvPr/>
        </p:nvSpPr>
        <p:spPr>
          <a:xfrm>
            <a:off x="1529772" y="3383263"/>
            <a:ext cx="13196455" cy="3047198"/>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&lt;jsp:plugin type="applet" code="MyApplet.class" codebase="applet"  height="300" width="300"&gt;    &lt;jsp:params&gt;  &lt;jsp:param name="productId" value="19337" /&gt;    &lt;/jsp:params&gt;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&lt;jsp:fallback&gt; Plugins are not supported in this browser.   &lt;/jsp:fallback&gt;&lt;/jsp:plugin&gt;</a:t>
            </a:r>
            <a:endParaRPr sz="1400" b="0" i="0" u="none" strike="noStrike" cap="none">
              <a:solidFill>
                <a:srgbClr val="000000"/>
              </a:solidFill>
              <a:latin typeface="Arial"/>
              <a:ea typeface="Arial"/>
              <a:cs typeface="Arial"/>
              <a:sym typeface="Arial"/>
            </a:endParaRPr>
          </a:p>
        </p:txBody>
      </p:sp>
      <p:sp>
        <p:nvSpPr>
          <p:cNvPr id="786" name="Google Shape;786;p42"/>
          <p:cNvSpPr/>
          <p:nvPr/>
        </p:nvSpPr>
        <p:spPr>
          <a:xfrm>
            <a:off x="6997787" y="2216985"/>
            <a:ext cx="2036619" cy="662252"/>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pic>
        <p:nvPicPr>
          <p:cNvPr id="787" name="Google Shape;787;p42"/>
          <p:cNvPicPr preferRelativeResize="0"/>
          <p:nvPr/>
        </p:nvPicPr>
        <p:blipFill rotWithShape="1">
          <a:blip r:embed="rId3">
            <a:alphaModFix/>
          </a:blip>
          <a:srcRect/>
          <a:stretch/>
        </p:blipFill>
        <p:spPr>
          <a:xfrm>
            <a:off x="6579014" y="603159"/>
            <a:ext cx="3064669" cy="3657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jsp:text</a:t>
            </a:r>
            <a:endParaRPr/>
          </a:p>
        </p:txBody>
      </p:sp>
      <p:sp>
        <p:nvSpPr>
          <p:cNvPr id="794" name="Google Shape;794;p43"/>
          <p:cNvSpPr/>
          <p:nvPr/>
        </p:nvSpPr>
        <p:spPr>
          <a:xfrm>
            <a:off x="2153227" y="1397617"/>
            <a:ext cx="1194954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jsp:text is used to write the template text in JSP pages and documents</a:t>
            </a:r>
            <a:endParaRPr sz="2200" b="0" i="0" u="none" strike="noStrike" cap="none">
              <a:solidFill>
                <a:schemeClr val="dk1"/>
              </a:solidFill>
              <a:latin typeface="Open Sans"/>
              <a:ea typeface="Open Sans"/>
              <a:cs typeface="Open Sans"/>
              <a:sym typeface="Open Sans"/>
            </a:endParaRPr>
          </a:p>
        </p:txBody>
      </p:sp>
      <p:sp>
        <p:nvSpPr>
          <p:cNvPr id="795" name="Google Shape;795;p43"/>
          <p:cNvSpPr/>
          <p:nvPr/>
        </p:nvSpPr>
        <p:spPr>
          <a:xfrm>
            <a:off x="1896917" y="2423954"/>
            <a:ext cx="2036700" cy="662400"/>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96" name="Google Shape;796;p43"/>
          <p:cNvSpPr/>
          <p:nvPr/>
        </p:nvSpPr>
        <p:spPr>
          <a:xfrm>
            <a:off x="4336473" y="4353670"/>
            <a:ext cx="10263900" cy="1707600"/>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&lt;jsp:text&gt;  &lt;![CDATA[&lt;/ending&gt;]]&gt;&lt;/jsp:text&gt;</a:t>
            </a:r>
            <a:endParaRPr sz="2200" b="0" i="0" u="none" strike="noStrike" cap="none">
              <a:solidFill>
                <a:schemeClr val="dk1"/>
              </a:solidFill>
              <a:latin typeface="Courier New"/>
              <a:ea typeface="Courier New"/>
              <a:cs typeface="Courier New"/>
              <a:sym typeface="Courier New"/>
            </a:endParaRPr>
          </a:p>
        </p:txBody>
      </p:sp>
      <p:sp>
        <p:nvSpPr>
          <p:cNvPr id="797" name="Google Shape;797;p43"/>
          <p:cNvSpPr/>
          <p:nvPr/>
        </p:nvSpPr>
        <p:spPr>
          <a:xfrm>
            <a:off x="1896917" y="4876407"/>
            <a:ext cx="2036700" cy="662400"/>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798" name="Google Shape;798;p43"/>
          <p:cNvSpPr/>
          <p:nvPr/>
        </p:nvSpPr>
        <p:spPr>
          <a:xfrm>
            <a:off x="4668605" y="2585803"/>
            <a:ext cx="4603500" cy="338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&lt;jsp:text&gt;Template data&lt;/jsp:text&gt;</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799" name="Google Shape;799;p43"/>
          <p:cNvPicPr preferRelativeResize="0"/>
          <p:nvPr/>
        </p:nvPicPr>
        <p:blipFill rotWithShape="1">
          <a:blip r:embed="rId3">
            <a:alphaModFix/>
          </a:blip>
          <a:srcRect/>
          <a:stretch/>
        </p:blipFill>
        <p:spPr>
          <a:xfrm>
            <a:off x="6844956" y="603159"/>
            <a:ext cx="2532785" cy="365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jsp:element, jsp:attribute, and jsp:body</a:t>
            </a:r>
            <a:endParaRPr/>
          </a:p>
        </p:txBody>
      </p:sp>
      <p:sp>
        <p:nvSpPr>
          <p:cNvPr id="806" name="Google Shape;806;p44"/>
          <p:cNvSpPr/>
          <p:nvPr/>
        </p:nvSpPr>
        <p:spPr>
          <a:xfrm>
            <a:off x="1487775" y="1397625"/>
            <a:ext cx="13490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&lt;jsp:element&gt;, &lt;jsp:attribute&gt;, and &lt;jsp:body&gt; actions are used to define XML elements dynamically</a:t>
            </a:r>
            <a:endParaRPr sz="2200" b="0" i="0" u="none" strike="noStrike" cap="none">
              <a:solidFill>
                <a:schemeClr val="dk1"/>
              </a:solidFill>
              <a:latin typeface="Open Sans"/>
              <a:ea typeface="Open Sans"/>
              <a:cs typeface="Open Sans"/>
              <a:sym typeface="Open Sans"/>
            </a:endParaRPr>
          </a:p>
        </p:txBody>
      </p:sp>
      <p:sp>
        <p:nvSpPr>
          <p:cNvPr id="807" name="Google Shape;807;p44"/>
          <p:cNvSpPr/>
          <p:nvPr/>
        </p:nvSpPr>
        <p:spPr>
          <a:xfrm>
            <a:off x="997528" y="3425384"/>
            <a:ext cx="14553668" cy="5040001"/>
          </a:xfrm>
          <a:prstGeom prst="rect">
            <a:avLst/>
          </a:prstGeom>
          <a:solidFill>
            <a:srgbClr val="DDEAF6"/>
          </a:solidFill>
          <a:ln>
            <a:noFill/>
          </a:ln>
        </p:spPr>
        <p:txBody>
          <a:bodyPr spcFirstLastPara="1" wrap="square" lIns="274300" tIns="45700" rIns="91425" bIns="45700" anchor="ctr" anchorCtr="0">
            <a:noAutofit/>
          </a:bodyPr>
          <a:lstStyle/>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&lt;jsp:element name="a"&gt;  &lt;jsp:attribute name="href"&gt;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&lt;c:url value="https://www.microsoft.com" /&gt;  &lt;/jsp:attribute&gt;&lt;/jsp:element&gt;&lt;jsp:plugin type="applet" code="MyApplet.class"   codebase="applet" &gt;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&lt;jsp:attribute name="width"&gt;160&lt;/jsp:attribute&gt;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&lt;jsp:attribute name="height"&gt;150&lt;/jsp:attribute&gt;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&lt;jsp:body&gt;    &lt;jsp:params&gt;      &lt;jsp:param name="productId" value="123413" /&gt;    &lt;/jsp:params&gt;    &lt;jsp:fallback&gt;      Plugin tag not supported by browser.    &lt;/jsp:fallback&gt;  &lt;/jsp:body&gt;&lt;/jsp:plugin&gt;</a:t>
            </a:r>
            <a:endParaRPr sz="1400" b="0" i="0" u="none" strike="noStrike" cap="none">
              <a:solidFill>
                <a:srgbClr val="000000"/>
              </a:solidFill>
              <a:latin typeface="Arial"/>
              <a:ea typeface="Arial"/>
              <a:cs typeface="Arial"/>
              <a:sym typeface="Arial"/>
            </a:endParaRPr>
          </a:p>
        </p:txBody>
      </p:sp>
      <p:sp>
        <p:nvSpPr>
          <p:cNvPr id="808" name="Google Shape;808;p44"/>
          <p:cNvSpPr/>
          <p:nvPr/>
        </p:nvSpPr>
        <p:spPr>
          <a:xfrm>
            <a:off x="6997787" y="2317640"/>
            <a:ext cx="2036619" cy="662252"/>
          </a:xfrm>
          <a:prstGeom prst="roundRect">
            <a:avLst>
              <a:gd name="adj" fmla="val 16667"/>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pic>
        <p:nvPicPr>
          <p:cNvPr id="809" name="Google Shape;809;p44"/>
          <p:cNvPicPr preferRelativeResize="0"/>
          <p:nvPr/>
        </p:nvPicPr>
        <p:blipFill rotWithShape="1">
          <a:blip r:embed="rId3">
            <a:alphaModFix/>
          </a:blip>
          <a:srcRect/>
          <a:stretch/>
        </p:blipFill>
        <p:spPr>
          <a:xfrm>
            <a:off x="2821313" y="603159"/>
            <a:ext cx="10580070" cy="36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JSP Action Tags</a:t>
            </a:r>
            <a:endParaRPr/>
          </a:p>
        </p:txBody>
      </p:sp>
      <p:sp>
        <p:nvSpPr>
          <p:cNvPr id="816" name="Google Shape;816;p4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use of JSP action tags.</a:t>
            </a:r>
            <a:endParaRPr>
              <a:solidFill>
                <a:srgbClr val="3F3F3F"/>
              </a:solidFill>
              <a:latin typeface="Open Sans"/>
              <a:ea typeface="Open Sans"/>
              <a:cs typeface="Open Sans"/>
              <a:sym typeface="Open Sans"/>
            </a:endParaRPr>
          </a:p>
        </p:txBody>
      </p:sp>
      <p:sp>
        <p:nvSpPr>
          <p:cNvPr id="817" name="Google Shape;817;p4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75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824" name="Google Shape;824;p46"/>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a:solidFill>
                  <a:srgbClr val="3F3F3F"/>
                </a:solidFill>
                <a:latin typeface="Open Sans"/>
                <a:ea typeface="Open Sans"/>
                <a:cs typeface="Open Sans"/>
                <a:sym typeface="Open Sans"/>
              </a:rPr>
              <a:t>Steps to demonstrate JSP action tags:</a:t>
            </a:r>
            <a:endParaRPr sz="2200">
              <a:solidFill>
                <a:srgbClr val="3F3F3F"/>
              </a:solidFill>
              <a:latin typeface="Open Sans"/>
              <a:ea typeface="Open Sans"/>
              <a:cs typeface="Open Sans"/>
              <a:sym typeface="Open Sans"/>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use of JSP action tags.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repository.</a:t>
            </a:r>
            <a:endParaRPr sz="1400" b="0" i="0" u="none" strike="noStrike" cap="none">
              <a:solidFill>
                <a:srgbClr val="000000"/>
              </a:solidFill>
              <a:latin typeface="Arial"/>
              <a:ea typeface="Arial"/>
              <a:cs typeface="Arial"/>
              <a:sym typeface="Arial"/>
            </a:endParaRPr>
          </a:p>
        </p:txBody>
      </p:sp>
      <p:pic>
        <p:nvPicPr>
          <p:cNvPr id="825" name="Google Shape;825;p46"/>
          <p:cNvPicPr preferRelativeResize="0"/>
          <p:nvPr/>
        </p:nvPicPr>
        <p:blipFill rotWithShape="1">
          <a:blip r:embed="rId3">
            <a:alphaModFix/>
          </a:blip>
          <a:srcRect/>
          <a:stretch/>
        </p:blipFill>
        <p:spPr>
          <a:xfrm>
            <a:off x="4281724" y="715800"/>
            <a:ext cx="7659251" cy="365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JSTL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4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JSTL</a:t>
            </a:r>
            <a:endParaRPr/>
          </a:p>
        </p:txBody>
      </p:sp>
      <p:sp>
        <p:nvSpPr>
          <p:cNvPr id="837" name="Google Shape;837;p48"/>
          <p:cNvSpPr/>
          <p:nvPr/>
        </p:nvSpPr>
        <p:spPr>
          <a:xfrm>
            <a:off x="2206575" y="1397625"/>
            <a:ext cx="1261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55555"/>
                </a:solidFill>
                <a:latin typeface="Open Sans"/>
                <a:ea typeface="Open Sans"/>
                <a:cs typeface="Open Sans"/>
                <a:sym typeface="Open Sans"/>
              </a:rPr>
              <a:t>The JSP Standard Tag Library (JSTL) represents a set of tags to simplify the JSP development.</a:t>
            </a:r>
            <a:endParaRPr sz="2200" b="0" i="0" u="none" strike="noStrike" cap="none">
              <a:solidFill>
                <a:schemeClr val="dk1"/>
              </a:solidFill>
              <a:latin typeface="Open Sans"/>
              <a:ea typeface="Open Sans"/>
              <a:cs typeface="Open Sans"/>
              <a:sym typeface="Open Sans"/>
            </a:endParaRPr>
          </a:p>
        </p:txBody>
      </p:sp>
      <p:sp>
        <p:nvSpPr>
          <p:cNvPr id="838" name="Google Shape;838;p48"/>
          <p:cNvSpPr/>
          <p:nvPr/>
        </p:nvSpPr>
        <p:spPr>
          <a:xfrm>
            <a:off x="8274410" y="2833620"/>
            <a:ext cx="2540099" cy="3476760"/>
          </a:xfrm>
          <a:custGeom>
            <a:avLst/>
            <a:gdLst/>
            <a:ahLst/>
            <a:cxnLst/>
            <a:rect l="l" t="t" r="r" b="b"/>
            <a:pathLst>
              <a:path w="1524000" h="2085975" extrusionOk="0">
                <a:moveTo>
                  <a:pt x="39053" y="758190"/>
                </a:moveTo>
                <a:cubicBezTo>
                  <a:pt x="445770" y="771525"/>
                  <a:pt x="771525" y="1104900"/>
                  <a:pt x="771525" y="1514475"/>
                </a:cubicBezTo>
                <a:cubicBezTo>
                  <a:pt x="771525" y="1575435"/>
                  <a:pt x="763905" y="1635443"/>
                  <a:pt x="750570" y="1692593"/>
                </a:cubicBezTo>
                <a:lnTo>
                  <a:pt x="941070" y="2091690"/>
                </a:lnTo>
                <a:lnTo>
                  <a:pt x="1417320" y="2085975"/>
                </a:lnTo>
                <a:cubicBezTo>
                  <a:pt x="1489710" y="1909763"/>
                  <a:pt x="1528763" y="1716405"/>
                  <a:pt x="1528763" y="1514475"/>
                </a:cubicBezTo>
                <a:cubicBezTo>
                  <a:pt x="1528763" y="678180"/>
                  <a:pt x="850583" y="0"/>
                  <a:pt x="14288" y="0"/>
                </a:cubicBezTo>
                <a:cubicBezTo>
                  <a:pt x="9525" y="0"/>
                  <a:pt x="4763" y="0"/>
                  <a:pt x="0" y="0"/>
                </a:cubicBezTo>
                <a:lnTo>
                  <a:pt x="261938" y="409575"/>
                </a:lnTo>
                <a:lnTo>
                  <a:pt x="39053" y="758190"/>
                </a:lnTo>
                <a:close/>
              </a:path>
            </a:pathLst>
          </a:custGeom>
          <a:solidFill>
            <a:srgbClr val="9FDE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9" name="Google Shape;839;p48"/>
          <p:cNvSpPr/>
          <p:nvPr/>
        </p:nvSpPr>
        <p:spPr>
          <a:xfrm>
            <a:off x="5774000" y="2847907"/>
            <a:ext cx="2667104" cy="3841900"/>
          </a:xfrm>
          <a:custGeom>
            <a:avLst/>
            <a:gdLst/>
            <a:ahLst/>
            <a:cxnLst/>
            <a:rect l="l" t="t" r="r" b="b"/>
            <a:pathLst>
              <a:path w="1600200" h="2305050" extrusionOk="0">
                <a:moveTo>
                  <a:pt x="818198" y="1803083"/>
                </a:moveTo>
                <a:cubicBezTo>
                  <a:pt x="779145" y="1711643"/>
                  <a:pt x="757238" y="1611630"/>
                  <a:pt x="757238" y="1505903"/>
                </a:cubicBezTo>
                <a:cubicBezTo>
                  <a:pt x="757238" y="1135380"/>
                  <a:pt x="1022985" y="827723"/>
                  <a:pt x="1374458" y="762000"/>
                </a:cubicBezTo>
                <a:lnTo>
                  <a:pt x="1604963" y="401003"/>
                </a:lnTo>
                <a:lnTo>
                  <a:pt x="1348740" y="0"/>
                </a:lnTo>
                <a:cubicBezTo>
                  <a:pt x="590550" y="82868"/>
                  <a:pt x="0" y="725805"/>
                  <a:pt x="0" y="1505903"/>
                </a:cubicBezTo>
                <a:cubicBezTo>
                  <a:pt x="0" y="1803083"/>
                  <a:pt x="85725" y="2080260"/>
                  <a:pt x="233363" y="2313623"/>
                </a:cubicBezTo>
                <a:lnTo>
                  <a:pt x="366713" y="1866900"/>
                </a:lnTo>
                <a:lnTo>
                  <a:pt x="818198" y="1803083"/>
                </a:lnTo>
                <a:close/>
              </a:path>
            </a:pathLst>
          </a:custGeom>
          <a:solidFill>
            <a:srgbClr val="FAC36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0" name="Google Shape;840;p48"/>
          <p:cNvSpPr/>
          <p:nvPr/>
        </p:nvSpPr>
        <p:spPr>
          <a:xfrm>
            <a:off x="6324885" y="5940478"/>
            <a:ext cx="4191163" cy="1936825"/>
          </a:xfrm>
          <a:custGeom>
            <a:avLst/>
            <a:gdLst/>
            <a:ahLst/>
            <a:cxnLst/>
            <a:rect l="l" t="t" r="r" b="b"/>
            <a:pathLst>
              <a:path w="2514600" h="1162050" extrusionOk="0">
                <a:moveTo>
                  <a:pt x="1855470" y="0"/>
                </a:moveTo>
                <a:cubicBezTo>
                  <a:pt x="1728788" y="241935"/>
                  <a:pt x="1476375" y="407670"/>
                  <a:pt x="1183958" y="407670"/>
                </a:cubicBezTo>
                <a:cubicBezTo>
                  <a:pt x="922020" y="407670"/>
                  <a:pt x="690562" y="274320"/>
                  <a:pt x="554355" y="71438"/>
                </a:cubicBezTo>
                <a:lnTo>
                  <a:pt x="139065" y="131445"/>
                </a:lnTo>
                <a:lnTo>
                  <a:pt x="0" y="595313"/>
                </a:lnTo>
                <a:cubicBezTo>
                  <a:pt x="277178" y="942975"/>
                  <a:pt x="704850" y="1164908"/>
                  <a:pt x="1183005" y="1164908"/>
                </a:cubicBezTo>
                <a:cubicBezTo>
                  <a:pt x="1764983" y="1164908"/>
                  <a:pt x="2269808" y="836295"/>
                  <a:pt x="2523173" y="355283"/>
                </a:cubicBezTo>
                <a:lnTo>
                  <a:pt x="2025967" y="360998"/>
                </a:lnTo>
                <a:lnTo>
                  <a:pt x="1855470" y="0"/>
                </a:lnTo>
                <a:close/>
              </a:path>
            </a:pathLst>
          </a:custGeom>
          <a:solidFill>
            <a:srgbClr val="F3857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1" name="Google Shape;841;p48"/>
          <p:cNvSpPr txBox="1"/>
          <p:nvPr/>
        </p:nvSpPr>
        <p:spPr>
          <a:xfrm>
            <a:off x="7359072" y="5581337"/>
            <a:ext cx="187036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JSTL Advantages</a:t>
            </a:r>
            <a:endParaRPr sz="2200" b="0" i="0" u="none" strike="noStrike" cap="none">
              <a:solidFill>
                <a:schemeClr val="dk1"/>
              </a:solidFill>
              <a:latin typeface="Open Sans"/>
              <a:ea typeface="Open Sans"/>
              <a:cs typeface="Open Sans"/>
              <a:sym typeface="Open Sans"/>
            </a:endParaRPr>
          </a:p>
        </p:txBody>
      </p:sp>
      <p:pic>
        <p:nvPicPr>
          <p:cNvPr id="842" name="Google Shape;842;p48" descr="A close up of a logo&#10;&#10;Description automatically generated"/>
          <p:cNvPicPr preferRelativeResize="0"/>
          <p:nvPr/>
        </p:nvPicPr>
        <p:blipFill rotWithShape="1">
          <a:blip r:embed="rId3">
            <a:alphaModFix/>
          </a:blip>
          <a:srcRect/>
          <a:stretch/>
        </p:blipFill>
        <p:spPr>
          <a:xfrm>
            <a:off x="7844500" y="4373555"/>
            <a:ext cx="1151931" cy="1151931"/>
          </a:xfrm>
          <a:prstGeom prst="rect">
            <a:avLst/>
          </a:prstGeom>
          <a:noFill/>
          <a:ln>
            <a:noFill/>
          </a:ln>
        </p:spPr>
      </p:pic>
      <p:pic>
        <p:nvPicPr>
          <p:cNvPr id="843" name="Google Shape;843;p48" descr="A close up of a logo&#10;&#10;Description automatically generated"/>
          <p:cNvPicPr preferRelativeResize="0"/>
          <p:nvPr/>
        </p:nvPicPr>
        <p:blipFill rotWithShape="1">
          <a:blip r:embed="rId4">
            <a:alphaModFix/>
          </a:blip>
          <a:srcRect/>
          <a:stretch/>
        </p:blipFill>
        <p:spPr>
          <a:xfrm>
            <a:off x="6082383" y="3945835"/>
            <a:ext cx="1044126" cy="1044126"/>
          </a:xfrm>
          <a:prstGeom prst="rect">
            <a:avLst/>
          </a:prstGeom>
          <a:noFill/>
          <a:ln>
            <a:noFill/>
          </a:ln>
        </p:spPr>
      </p:pic>
      <p:pic>
        <p:nvPicPr>
          <p:cNvPr id="844" name="Google Shape;844;p48" descr="A close up of a logo&#10;&#10;Description automatically generated"/>
          <p:cNvPicPr preferRelativeResize="0"/>
          <p:nvPr/>
        </p:nvPicPr>
        <p:blipFill rotWithShape="1">
          <a:blip r:embed="rId5">
            <a:alphaModFix/>
          </a:blip>
          <a:srcRect/>
          <a:stretch/>
        </p:blipFill>
        <p:spPr>
          <a:xfrm>
            <a:off x="9544459" y="4076491"/>
            <a:ext cx="947851" cy="947851"/>
          </a:xfrm>
          <a:prstGeom prst="rect">
            <a:avLst/>
          </a:prstGeom>
          <a:noFill/>
          <a:ln>
            <a:noFill/>
          </a:ln>
        </p:spPr>
      </p:pic>
      <p:pic>
        <p:nvPicPr>
          <p:cNvPr id="845" name="Google Shape;845;p48" descr="A close up of a logo&#10;&#10;Description automatically generated"/>
          <p:cNvPicPr preferRelativeResize="0"/>
          <p:nvPr/>
        </p:nvPicPr>
        <p:blipFill rotWithShape="1">
          <a:blip r:embed="rId6">
            <a:alphaModFix/>
          </a:blip>
          <a:srcRect/>
          <a:stretch/>
        </p:blipFill>
        <p:spPr>
          <a:xfrm>
            <a:off x="7973511" y="6833702"/>
            <a:ext cx="935185" cy="935185"/>
          </a:xfrm>
          <a:prstGeom prst="rect">
            <a:avLst/>
          </a:prstGeom>
          <a:noFill/>
          <a:ln>
            <a:noFill/>
          </a:ln>
        </p:spPr>
      </p:pic>
      <p:sp>
        <p:nvSpPr>
          <p:cNvPr id="846" name="Google Shape;846;p48"/>
          <p:cNvSpPr/>
          <p:nvPr/>
        </p:nvSpPr>
        <p:spPr>
          <a:xfrm>
            <a:off x="3551754" y="3645604"/>
            <a:ext cx="253062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Fast development</a:t>
            </a:r>
            <a:endParaRPr sz="2200" b="0" i="0" u="none" strike="noStrike" cap="none">
              <a:solidFill>
                <a:schemeClr val="dk1"/>
              </a:solidFill>
              <a:latin typeface="Open Sans"/>
              <a:ea typeface="Open Sans"/>
              <a:cs typeface="Open Sans"/>
              <a:sym typeface="Open Sans"/>
            </a:endParaRPr>
          </a:p>
        </p:txBody>
      </p:sp>
      <p:sp>
        <p:nvSpPr>
          <p:cNvPr id="847" name="Google Shape;847;p48"/>
          <p:cNvSpPr/>
          <p:nvPr/>
        </p:nvSpPr>
        <p:spPr>
          <a:xfrm>
            <a:off x="10941514" y="4087339"/>
            <a:ext cx="236795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Code Reusability</a:t>
            </a:r>
            <a:endParaRPr sz="2200" b="0" i="0" u="none" strike="noStrike" cap="none">
              <a:solidFill>
                <a:schemeClr val="dk1"/>
              </a:solidFill>
              <a:latin typeface="Open Sans"/>
              <a:ea typeface="Open Sans"/>
              <a:cs typeface="Open Sans"/>
              <a:sym typeface="Open Sans"/>
            </a:endParaRPr>
          </a:p>
        </p:txBody>
      </p:sp>
      <p:sp>
        <p:nvSpPr>
          <p:cNvPr id="848" name="Google Shape;848;p48"/>
          <p:cNvSpPr/>
          <p:nvPr/>
        </p:nvSpPr>
        <p:spPr>
          <a:xfrm>
            <a:off x="6082375" y="8000000"/>
            <a:ext cx="5108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Elimination of the use of scriptlet tag</a:t>
            </a:r>
            <a:endParaRPr sz="2200" b="0" i="0" u="none" strike="noStrike" cap="none">
              <a:solidFill>
                <a:schemeClr val="dk1"/>
              </a:solidFill>
              <a:latin typeface="Open Sans"/>
              <a:ea typeface="Open Sans"/>
              <a:cs typeface="Open Sans"/>
              <a:sym typeface="Open Sans"/>
            </a:endParaRPr>
          </a:p>
        </p:txBody>
      </p:sp>
      <p:pic>
        <p:nvPicPr>
          <p:cNvPr id="849" name="Google Shape;849;p48"/>
          <p:cNvPicPr preferRelativeResize="0"/>
          <p:nvPr/>
        </p:nvPicPr>
        <p:blipFill rotWithShape="1">
          <a:blip r:embed="rId7">
            <a:alphaModFix/>
          </a:blip>
          <a:srcRect/>
          <a:stretch/>
        </p:blipFill>
        <p:spPr>
          <a:xfrm>
            <a:off x="7246385" y="603159"/>
            <a:ext cx="1729926" cy="3657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4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JSTL Classification</a:t>
            </a:r>
            <a:endParaRPr/>
          </a:p>
        </p:txBody>
      </p:sp>
      <p:grpSp>
        <p:nvGrpSpPr>
          <p:cNvPr id="856" name="Google Shape;856;p49"/>
          <p:cNvGrpSpPr/>
          <p:nvPr/>
        </p:nvGrpSpPr>
        <p:grpSpPr>
          <a:xfrm>
            <a:off x="3775028" y="1743154"/>
            <a:ext cx="8705943" cy="5657692"/>
            <a:chOff x="3118912" y="1659391"/>
            <a:chExt cx="10019129" cy="6511086"/>
          </a:xfrm>
        </p:grpSpPr>
        <p:sp>
          <p:nvSpPr>
            <p:cNvPr id="857" name="Google Shape;857;p49"/>
            <p:cNvSpPr/>
            <p:nvPr/>
          </p:nvSpPr>
          <p:spPr>
            <a:xfrm rot="10800000">
              <a:off x="4788772" y="1659394"/>
              <a:ext cx="3339709" cy="3728569"/>
            </a:xfrm>
            <a:custGeom>
              <a:avLst/>
              <a:gdLst/>
              <a:ahLst/>
              <a:cxnLst/>
              <a:rect l="l" t="t" r="r" b="b"/>
              <a:pathLst>
                <a:path w="2032423" h="2269069" extrusionOk="0">
                  <a:moveTo>
                    <a:pt x="1016211" y="2269069"/>
                  </a:moveTo>
                  <a:lnTo>
                    <a:pt x="0" y="1701802"/>
                  </a:lnTo>
                  <a:lnTo>
                    <a:pt x="0" y="1412649"/>
                  </a:lnTo>
                  <a:lnTo>
                    <a:pt x="43511" y="1408263"/>
                  </a:lnTo>
                  <a:cubicBezTo>
                    <a:pt x="170830" y="1382209"/>
                    <a:pt x="266604" y="1269557"/>
                    <a:pt x="266604" y="1134537"/>
                  </a:cubicBezTo>
                  <a:cubicBezTo>
                    <a:pt x="266604" y="999517"/>
                    <a:pt x="170830" y="886865"/>
                    <a:pt x="43511" y="860812"/>
                  </a:cubicBezTo>
                  <a:lnTo>
                    <a:pt x="0" y="856425"/>
                  </a:lnTo>
                  <a:lnTo>
                    <a:pt x="0" y="567268"/>
                  </a:lnTo>
                  <a:lnTo>
                    <a:pt x="1016212" y="1"/>
                  </a:lnTo>
                  <a:lnTo>
                    <a:pt x="1279671" y="147068"/>
                  </a:lnTo>
                  <a:lnTo>
                    <a:pt x="1292634" y="123186"/>
                  </a:lnTo>
                  <a:cubicBezTo>
                    <a:pt x="1342844" y="48865"/>
                    <a:pt x="1427875" y="0"/>
                    <a:pt x="1524318" y="0"/>
                  </a:cubicBezTo>
                  <a:cubicBezTo>
                    <a:pt x="1678627" y="0"/>
                    <a:pt x="1803720" y="125093"/>
                    <a:pt x="1803720" y="279402"/>
                  </a:cubicBezTo>
                  <a:cubicBezTo>
                    <a:pt x="1803720" y="317979"/>
                    <a:pt x="1795902" y="354731"/>
                    <a:pt x="1781763" y="388158"/>
                  </a:cubicBezTo>
                  <a:lnTo>
                    <a:pt x="1765439" y="418233"/>
                  </a:lnTo>
                  <a:lnTo>
                    <a:pt x="2032423" y="567268"/>
                  </a:lnTo>
                  <a:lnTo>
                    <a:pt x="2032423" y="1701802"/>
                  </a:lnTo>
                  <a:close/>
                </a:path>
              </a:pathLst>
            </a:custGeom>
            <a:solidFill>
              <a:srgbClr val="4D7AA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858" name="Google Shape;858;p49"/>
            <p:cNvSpPr/>
            <p:nvPr/>
          </p:nvSpPr>
          <p:spPr>
            <a:xfrm rot="10800000">
              <a:off x="7690393" y="1659391"/>
              <a:ext cx="3777795" cy="3728567"/>
            </a:xfrm>
            <a:custGeom>
              <a:avLst/>
              <a:gdLst/>
              <a:ahLst/>
              <a:cxnLst/>
              <a:rect l="l" t="t" r="r" b="b"/>
              <a:pathLst>
                <a:path w="2299026" h="2269068" extrusionOk="0">
                  <a:moveTo>
                    <a:pt x="1016211" y="2269068"/>
                  </a:moveTo>
                  <a:lnTo>
                    <a:pt x="0" y="1701801"/>
                  </a:lnTo>
                  <a:lnTo>
                    <a:pt x="0" y="567267"/>
                  </a:lnTo>
                  <a:lnTo>
                    <a:pt x="266985" y="418232"/>
                  </a:lnTo>
                  <a:lnTo>
                    <a:pt x="276421" y="435616"/>
                  </a:lnTo>
                  <a:cubicBezTo>
                    <a:pt x="326631" y="509938"/>
                    <a:pt x="411662" y="558802"/>
                    <a:pt x="508105" y="558802"/>
                  </a:cubicBezTo>
                  <a:cubicBezTo>
                    <a:pt x="662414" y="558802"/>
                    <a:pt x="787507" y="433709"/>
                    <a:pt x="787507" y="279400"/>
                  </a:cubicBezTo>
                  <a:cubicBezTo>
                    <a:pt x="787507" y="240823"/>
                    <a:pt x="779689" y="204072"/>
                    <a:pt x="765550" y="170644"/>
                  </a:cubicBezTo>
                  <a:lnTo>
                    <a:pt x="752753" y="147067"/>
                  </a:lnTo>
                  <a:lnTo>
                    <a:pt x="1016212" y="0"/>
                  </a:lnTo>
                  <a:lnTo>
                    <a:pt x="2032423" y="567267"/>
                  </a:lnTo>
                  <a:lnTo>
                    <a:pt x="2032423" y="856422"/>
                  </a:lnTo>
                  <a:lnTo>
                    <a:pt x="2075933" y="860809"/>
                  </a:lnTo>
                  <a:cubicBezTo>
                    <a:pt x="2203252" y="886862"/>
                    <a:pt x="2299026" y="999514"/>
                    <a:pt x="2299026" y="1134534"/>
                  </a:cubicBezTo>
                  <a:cubicBezTo>
                    <a:pt x="2299026" y="1269554"/>
                    <a:pt x="2203252" y="1382206"/>
                    <a:pt x="2075933" y="1408260"/>
                  </a:cubicBezTo>
                  <a:lnTo>
                    <a:pt x="2032423" y="1412646"/>
                  </a:lnTo>
                  <a:lnTo>
                    <a:pt x="2032423" y="1701801"/>
                  </a:lnTo>
                  <a:close/>
                </a:path>
              </a:pathLst>
            </a:custGeom>
            <a:solidFill>
              <a:srgbClr val="F3857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Arial"/>
                <a:ea typeface="Arial"/>
                <a:cs typeface="Arial"/>
                <a:sym typeface="Arial"/>
              </a:endParaRPr>
            </a:p>
          </p:txBody>
        </p:sp>
        <p:sp>
          <p:nvSpPr>
            <p:cNvPr id="859" name="Google Shape;859;p49"/>
            <p:cNvSpPr/>
            <p:nvPr/>
          </p:nvSpPr>
          <p:spPr>
            <a:xfrm rot="10800000">
              <a:off x="9798332" y="4441910"/>
              <a:ext cx="3339709" cy="3728567"/>
            </a:xfrm>
            <a:custGeom>
              <a:avLst/>
              <a:gdLst/>
              <a:ahLst/>
              <a:cxnLst/>
              <a:rect l="l" t="t" r="r" b="b"/>
              <a:pathLst>
                <a:path w="2032423" h="2269068" extrusionOk="0">
                  <a:moveTo>
                    <a:pt x="1016211" y="2269068"/>
                  </a:moveTo>
                  <a:lnTo>
                    <a:pt x="0" y="1701801"/>
                  </a:lnTo>
                  <a:lnTo>
                    <a:pt x="0" y="567267"/>
                  </a:lnTo>
                  <a:lnTo>
                    <a:pt x="1016212" y="0"/>
                  </a:lnTo>
                  <a:lnTo>
                    <a:pt x="2032423" y="567267"/>
                  </a:lnTo>
                  <a:lnTo>
                    <a:pt x="2032423" y="855133"/>
                  </a:lnTo>
                  <a:lnTo>
                    <a:pt x="1976116" y="860810"/>
                  </a:lnTo>
                  <a:cubicBezTo>
                    <a:pt x="1848798" y="886863"/>
                    <a:pt x="1753023" y="999515"/>
                    <a:pt x="1753023" y="1134535"/>
                  </a:cubicBezTo>
                  <a:cubicBezTo>
                    <a:pt x="1753023" y="1269555"/>
                    <a:pt x="1848798" y="1382207"/>
                    <a:pt x="1976116" y="1408261"/>
                  </a:cubicBezTo>
                  <a:lnTo>
                    <a:pt x="2032423" y="1413937"/>
                  </a:lnTo>
                  <a:lnTo>
                    <a:pt x="2032423" y="1701801"/>
                  </a:lnTo>
                  <a:lnTo>
                    <a:pt x="1772490" y="1846901"/>
                  </a:lnTo>
                  <a:lnTo>
                    <a:pt x="1781761" y="1863982"/>
                  </a:lnTo>
                  <a:cubicBezTo>
                    <a:pt x="1795900" y="1897410"/>
                    <a:pt x="1803718" y="1934161"/>
                    <a:pt x="1803718" y="1972738"/>
                  </a:cubicBezTo>
                  <a:cubicBezTo>
                    <a:pt x="1803718" y="2127047"/>
                    <a:pt x="1678625" y="2252140"/>
                    <a:pt x="1524316" y="2252140"/>
                  </a:cubicBezTo>
                  <a:cubicBezTo>
                    <a:pt x="1427873" y="2252140"/>
                    <a:pt x="1342842" y="2203276"/>
                    <a:pt x="1292632" y="2128954"/>
                  </a:cubicBezTo>
                  <a:lnTo>
                    <a:pt x="1286721" y="2118065"/>
                  </a:lnTo>
                  <a:close/>
                </a:path>
              </a:pathLst>
            </a:custGeom>
            <a:solidFill>
              <a:srgbClr val="FAC36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0" name="Google Shape;860;p49"/>
            <p:cNvSpPr/>
            <p:nvPr/>
          </p:nvSpPr>
          <p:spPr>
            <a:xfrm rot="10800000">
              <a:off x="6458622" y="4441910"/>
              <a:ext cx="3798825" cy="3728567"/>
            </a:xfrm>
            <a:custGeom>
              <a:avLst/>
              <a:gdLst/>
              <a:ahLst/>
              <a:cxnLst/>
              <a:rect l="l" t="t" r="r" b="b"/>
              <a:pathLst>
                <a:path w="2311824" h="2269068" extrusionOk="0">
                  <a:moveTo>
                    <a:pt x="1295612" y="2269068"/>
                  </a:moveTo>
                  <a:lnTo>
                    <a:pt x="279401" y="1701801"/>
                  </a:lnTo>
                  <a:lnTo>
                    <a:pt x="279401" y="1413937"/>
                  </a:lnTo>
                  <a:lnTo>
                    <a:pt x="223093" y="1408261"/>
                  </a:lnTo>
                  <a:cubicBezTo>
                    <a:pt x="95774" y="1382207"/>
                    <a:pt x="0" y="1269555"/>
                    <a:pt x="0" y="1134535"/>
                  </a:cubicBezTo>
                  <a:cubicBezTo>
                    <a:pt x="0" y="999515"/>
                    <a:pt x="95774" y="886863"/>
                    <a:pt x="223093" y="860810"/>
                  </a:cubicBezTo>
                  <a:lnTo>
                    <a:pt x="279401" y="855133"/>
                  </a:lnTo>
                  <a:lnTo>
                    <a:pt x="279401" y="567267"/>
                  </a:lnTo>
                  <a:lnTo>
                    <a:pt x="1295613" y="0"/>
                  </a:lnTo>
                  <a:lnTo>
                    <a:pt x="2311824" y="567267"/>
                  </a:lnTo>
                  <a:lnTo>
                    <a:pt x="2311824" y="855133"/>
                  </a:lnTo>
                  <a:lnTo>
                    <a:pt x="2255517" y="860810"/>
                  </a:lnTo>
                  <a:cubicBezTo>
                    <a:pt x="2128199" y="886863"/>
                    <a:pt x="2032424" y="999515"/>
                    <a:pt x="2032424" y="1134535"/>
                  </a:cubicBezTo>
                  <a:cubicBezTo>
                    <a:pt x="2032424" y="1269555"/>
                    <a:pt x="2128199" y="1382207"/>
                    <a:pt x="2255517" y="1408261"/>
                  </a:cubicBezTo>
                  <a:lnTo>
                    <a:pt x="2311824" y="1413937"/>
                  </a:lnTo>
                  <a:lnTo>
                    <a:pt x="2311824" y="1701801"/>
                  </a:lnTo>
                  <a:close/>
                </a:path>
              </a:pathLst>
            </a:custGeom>
            <a:solidFill>
              <a:srgbClr val="99D35B"/>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p49"/>
            <p:cNvSpPr/>
            <p:nvPr/>
          </p:nvSpPr>
          <p:spPr>
            <a:xfrm>
              <a:off x="3118912" y="4441910"/>
              <a:ext cx="3798825" cy="3728567"/>
            </a:xfrm>
            <a:custGeom>
              <a:avLst/>
              <a:gdLst/>
              <a:ahLst/>
              <a:cxnLst/>
              <a:rect l="l" t="t" r="r" b="b"/>
              <a:pathLst>
                <a:path w="2311824" h="2269068" extrusionOk="0">
                  <a:moveTo>
                    <a:pt x="1016212" y="0"/>
                  </a:moveTo>
                  <a:lnTo>
                    <a:pt x="1286724" y="151005"/>
                  </a:lnTo>
                  <a:lnTo>
                    <a:pt x="1266875" y="187574"/>
                  </a:lnTo>
                  <a:cubicBezTo>
                    <a:pt x="1252737" y="221002"/>
                    <a:pt x="1244918" y="257753"/>
                    <a:pt x="1244918" y="296330"/>
                  </a:cubicBezTo>
                  <a:cubicBezTo>
                    <a:pt x="1244918" y="450639"/>
                    <a:pt x="1370011" y="575732"/>
                    <a:pt x="1524320" y="575732"/>
                  </a:cubicBezTo>
                  <a:cubicBezTo>
                    <a:pt x="1620763" y="575732"/>
                    <a:pt x="1705794" y="526868"/>
                    <a:pt x="1756005" y="452546"/>
                  </a:cubicBezTo>
                  <a:lnTo>
                    <a:pt x="1772493" y="422169"/>
                  </a:lnTo>
                  <a:lnTo>
                    <a:pt x="2032423" y="567267"/>
                  </a:lnTo>
                  <a:lnTo>
                    <a:pt x="2032423" y="855131"/>
                  </a:lnTo>
                  <a:lnTo>
                    <a:pt x="2088731" y="860808"/>
                  </a:lnTo>
                  <a:cubicBezTo>
                    <a:pt x="2216050" y="886861"/>
                    <a:pt x="2311824" y="999513"/>
                    <a:pt x="2311824" y="1134533"/>
                  </a:cubicBezTo>
                  <a:cubicBezTo>
                    <a:pt x="2311824" y="1269553"/>
                    <a:pt x="2216050" y="1382205"/>
                    <a:pt x="2088731" y="1408259"/>
                  </a:cubicBezTo>
                  <a:lnTo>
                    <a:pt x="2032423" y="1413935"/>
                  </a:lnTo>
                  <a:lnTo>
                    <a:pt x="2032423" y="1701801"/>
                  </a:lnTo>
                  <a:lnTo>
                    <a:pt x="1016211" y="2269068"/>
                  </a:lnTo>
                  <a:lnTo>
                    <a:pt x="0" y="1701801"/>
                  </a:lnTo>
                  <a:lnTo>
                    <a:pt x="0" y="567267"/>
                  </a:lnTo>
                  <a:close/>
                </a:path>
              </a:pathLst>
            </a:custGeom>
            <a:solidFill>
              <a:srgbClr val="9FDEF0"/>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62" name="Google Shape;862;p49"/>
          <p:cNvSpPr txBox="1"/>
          <p:nvPr/>
        </p:nvSpPr>
        <p:spPr>
          <a:xfrm>
            <a:off x="5262101" y="3153036"/>
            <a:ext cx="26600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Core Tags</a:t>
            </a:r>
            <a:endParaRPr sz="2400" b="1" i="0" u="none" strike="noStrike" cap="none">
              <a:solidFill>
                <a:schemeClr val="dk1"/>
              </a:solidFill>
              <a:latin typeface="Open Sans"/>
              <a:ea typeface="Open Sans"/>
              <a:cs typeface="Open Sans"/>
              <a:sym typeface="Open Sans"/>
            </a:endParaRPr>
          </a:p>
        </p:txBody>
      </p:sp>
      <p:sp>
        <p:nvSpPr>
          <p:cNvPr id="863" name="Google Shape;863;p49"/>
          <p:cNvSpPr txBox="1"/>
          <p:nvPr/>
        </p:nvSpPr>
        <p:spPr>
          <a:xfrm>
            <a:off x="8248954" y="3137588"/>
            <a:ext cx="26600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Formatting Tags</a:t>
            </a:r>
            <a:endParaRPr sz="2400" b="1" i="0" u="none" strike="noStrike" cap="none">
              <a:solidFill>
                <a:schemeClr val="dk1"/>
              </a:solidFill>
              <a:latin typeface="Open Sans"/>
              <a:ea typeface="Open Sans"/>
              <a:cs typeface="Open Sans"/>
              <a:sym typeface="Open Sans"/>
            </a:endParaRPr>
          </a:p>
        </p:txBody>
      </p:sp>
      <p:sp>
        <p:nvSpPr>
          <p:cNvPr id="864" name="Google Shape;864;p49"/>
          <p:cNvSpPr txBox="1"/>
          <p:nvPr/>
        </p:nvSpPr>
        <p:spPr>
          <a:xfrm>
            <a:off x="3895985" y="5570853"/>
            <a:ext cx="26600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SQL Tags</a:t>
            </a:r>
            <a:endParaRPr sz="2400" b="1" i="0" u="none" strike="noStrike" cap="none">
              <a:solidFill>
                <a:schemeClr val="dk1"/>
              </a:solidFill>
              <a:latin typeface="Open Sans"/>
              <a:ea typeface="Open Sans"/>
              <a:cs typeface="Open Sans"/>
              <a:sym typeface="Open Sans"/>
            </a:endParaRPr>
          </a:p>
        </p:txBody>
      </p:sp>
      <p:sp>
        <p:nvSpPr>
          <p:cNvPr id="865" name="Google Shape;865;p49"/>
          <p:cNvSpPr txBox="1"/>
          <p:nvPr/>
        </p:nvSpPr>
        <p:spPr>
          <a:xfrm>
            <a:off x="6977533" y="5570853"/>
            <a:ext cx="26600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XML Tags</a:t>
            </a:r>
            <a:endParaRPr sz="2400" b="1" i="0" u="none" strike="noStrike" cap="none">
              <a:solidFill>
                <a:schemeClr val="dk1"/>
              </a:solidFill>
              <a:latin typeface="Open Sans"/>
              <a:ea typeface="Open Sans"/>
              <a:cs typeface="Open Sans"/>
              <a:sym typeface="Open Sans"/>
            </a:endParaRPr>
          </a:p>
        </p:txBody>
      </p:sp>
      <p:sp>
        <p:nvSpPr>
          <p:cNvPr id="866" name="Google Shape;866;p49"/>
          <p:cNvSpPr txBox="1"/>
          <p:nvPr/>
        </p:nvSpPr>
        <p:spPr>
          <a:xfrm>
            <a:off x="9900295" y="5570853"/>
            <a:ext cx="266007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JSTL Functions</a:t>
            </a:r>
            <a:endParaRPr sz="2400" b="1" i="0" u="none" strike="noStrike" cap="none">
              <a:solidFill>
                <a:schemeClr val="dk1"/>
              </a:solidFill>
              <a:latin typeface="Open Sans"/>
              <a:ea typeface="Open Sans"/>
              <a:cs typeface="Open Sans"/>
              <a:sym typeface="Open Sans"/>
            </a:endParaRPr>
          </a:p>
        </p:txBody>
      </p:sp>
      <p:pic>
        <p:nvPicPr>
          <p:cNvPr id="867" name="Google Shape;867;p49"/>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
          <p:cNvSpPr txBox="1"/>
          <p:nvPr/>
        </p:nvSpPr>
        <p:spPr>
          <a:xfrm>
            <a:off x="924522" y="1653499"/>
            <a:ext cx="8946900" cy="58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800" b="0" i="0" u="none" strike="noStrike" cap="none">
              <a:solidFill>
                <a:srgbClr val="3F3F3F"/>
              </a:solidFill>
              <a:latin typeface="Open Sans"/>
              <a:ea typeface="Open Sans"/>
              <a:cs typeface="Open Sans"/>
              <a:sym typeface="Open Sans"/>
            </a:endParaRPr>
          </a:p>
        </p:txBody>
      </p:sp>
      <p:sp>
        <p:nvSpPr>
          <p:cNvPr id="241" name="Google Shape;241;p5"/>
          <p:cNvSpPr txBox="1">
            <a:spLocks noGrp="1"/>
          </p:cNvSpPr>
          <p:nvPr>
            <p:ph type="body" idx="1"/>
          </p:nvPr>
        </p:nvSpPr>
        <p:spPr>
          <a:xfrm>
            <a:off x="1464291" y="2343524"/>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Describe JSP in brief </a:t>
            </a:r>
            <a:endParaRPr>
              <a:solidFill>
                <a:srgbClr val="3F3F3F"/>
              </a:solidFill>
              <a:latin typeface="Open Sans"/>
              <a:ea typeface="Open Sans"/>
              <a:cs typeface="Open Sans"/>
              <a:sym typeface="Open Sans"/>
            </a:endParaRPr>
          </a:p>
        </p:txBody>
      </p:sp>
      <p:sp>
        <p:nvSpPr>
          <p:cNvPr id="242" name="Google Shape;242;p5"/>
          <p:cNvSpPr txBox="1">
            <a:spLocks noGrp="1"/>
          </p:cNvSpPr>
          <p:nvPr>
            <p:ph type="body" idx="2"/>
          </p:nvPr>
        </p:nvSpPr>
        <p:spPr>
          <a:xfrm>
            <a:off x="1464291" y="3000098"/>
            <a:ext cx="8229600" cy="548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US">
                <a:solidFill>
                  <a:srgbClr val="3F3F3F"/>
                </a:solidFill>
                <a:latin typeface="Open Sans"/>
                <a:ea typeface="Open Sans"/>
                <a:cs typeface="Open Sans"/>
                <a:sym typeface="Open Sans"/>
              </a:rPr>
              <a:t>Create simple JSP pages by configuring JSP with Eclipse</a:t>
            </a:r>
            <a:endParaRPr>
              <a:solidFill>
                <a:srgbClr val="3F3F3F"/>
              </a:solidFill>
              <a:latin typeface="Open Sans"/>
              <a:ea typeface="Open Sans"/>
              <a:cs typeface="Open Sans"/>
              <a:sym typeface="Open Sans"/>
            </a:endParaRPr>
          </a:p>
        </p:txBody>
      </p:sp>
      <p:sp>
        <p:nvSpPr>
          <p:cNvPr id="243" name="Google Shape;243;p5"/>
          <p:cNvSpPr txBox="1">
            <a:spLocks noGrp="1"/>
          </p:cNvSpPr>
          <p:nvPr>
            <p:ph type="body" idx="3"/>
          </p:nvPr>
        </p:nvSpPr>
        <p:spPr>
          <a:xfrm>
            <a:off x="1464291" y="3656672"/>
            <a:ext cx="8229601"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Explain JSP Scripting Elements</a:t>
            </a:r>
            <a:endParaRPr>
              <a:solidFill>
                <a:srgbClr val="3F3F3F"/>
              </a:solidFill>
              <a:latin typeface="Open Sans"/>
              <a:ea typeface="Open Sans"/>
              <a:cs typeface="Open Sans"/>
              <a:sym typeface="Open Sans"/>
            </a:endParaRPr>
          </a:p>
        </p:txBody>
      </p:sp>
      <p:sp>
        <p:nvSpPr>
          <p:cNvPr id="244" name="Google Shape;244;p5"/>
          <p:cNvSpPr txBox="1">
            <a:spLocks noGrp="1"/>
          </p:cNvSpPr>
          <p:nvPr>
            <p:ph type="body" idx="4"/>
          </p:nvPr>
        </p:nvSpPr>
        <p:spPr>
          <a:xfrm>
            <a:off x="1457922" y="4313246"/>
            <a:ext cx="8242338"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Demonstrate JSP Implicit Objects</a:t>
            </a:r>
            <a:endParaRPr>
              <a:solidFill>
                <a:srgbClr val="3F3F3F"/>
              </a:solidFill>
              <a:latin typeface="Open Sans"/>
              <a:ea typeface="Open Sans"/>
              <a:cs typeface="Open Sans"/>
              <a:sym typeface="Open Sans"/>
            </a:endParaRPr>
          </a:p>
        </p:txBody>
      </p:sp>
      <p:sp>
        <p:nvSpPr>
          <p:cNvPr id="245" name="Google Shape;245;p5"/>
          <p:cNvSpPr txBox="1">
            <a:spLocks noGrp="1"/>
          </p:cNvSpPr>
          <p:nvPr>
            <p:ph type="body" idx="4294967295"/>
          </p:nvPr>
        </p:nvSpPr>
        <p:spPr>
          <a:xfrm>
            <a:off x="1457922" y="4969820"/>
            <a:ext cx="8242338" cy="5873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Illustrate working of JSP Directives</a:t>
            </a:r>
            <a:endParaRPr>
              <a:solidFill>
                <a:srgbClr val="3F3F3F"/>
              </a:solidFill>
              <a:latin typeface="Open Sans"/>
              <a:ea typeface="Open Sans"/>
              <a:cs typeface="Open Sans"/>
              <a:sym typeface="Open Sans"/>
            </a:endParaRPr>
          </a:p>
        </p:txBody>
      </p:sp>
      <p:sp>
        <p:nvSpPr>
          <p:cNvPr id="246" name="Google Shape;246;p5"/>
          <p:cNvSpPr txBox="1">
            <a:spLocks noGrp="1"/>
          </p:cNvSpPr>
          <p:nvPr>
            <p:ph type="body" idx="4294967295"/>
          </p:nvPr>
        </p:nvSpPr>
        <p:spPr>
          <a:xfrm>
            <a:off x="1457922" y="5665129"/>
            <a:ext cx="8242338" cy="585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Utilize JSP action tags</a:t>
            </a:r>
            <a:endParaRPr sz="2200">
              <a:solidFill>
                <a:srgbClr val="3F3F3F"/>
              </a:solidFill>
              <a:latin typeface="Open Sans"/>
              <a:ea typeface="Open Sans"/>
              <a:cs typeface="Open Sans"/>
              <a:sym typeface="Open Sans"/>
            </a:endParaRPr>
          </a:p>
        </p:txBody>
      </p:sp>
      <p:sp>
        <p:nvSpPr>
          <p:cNvPr id="247" name="Google Shape;247;p5"/>
          <p:cNvSpPr txBox="1"/>
          <p:nvPr/>
        </p:nvSpPr>
        <p:spPr>
          <a:xfrm>
            <a:off x="1464291" y="6358850"/>
            <a:ext cx="8229601"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Illustrate session handling</a:t>
            </a:r>
            <a:endParaRPr sz="1400" b="0" i="0" u="none" strike="noStrike" cap="none">
              <a:solidFill>
                <a:srgbClr val="000000"/>
              </a:solidFill>
              <a:latin typeface="Arial"/>
              <a:ea typeface="Arial"/>
              <a:cs typeface="Arial"/>
              <a:sym typeface="Arial"/>
            </a:endParaRPr>
          </a:p>
        </p:txBody>
      </p:sp>
      <p:pic>
        <p:nvPicPr>
          <p:cNvPr id="248" name="Google Shape;248;p5"/>
          <p:cNvPicPr preferRelativeResize="0"/>
          <p:nvPr/>
        </p:nvPicPr>
        <p:blipFill rotWithShape="1">
          <a:blip r:embed="rId3">
            <a:alphaModFix/>
          </a:blip>
          <a:srcRect/>
          <a:stretch/>
        </p:blipFill>
        <p:spPr>
          <a:xfrm>
            <a:off x="916378" y="2359480"/>
            <a:ext cx="489335" cy="489335"/>
          </a:xfrm>
          <a:prstGeom prst="rect">
            <a:avLst/>
          </a:prstGeom>
          <a:noFill/>
          <a:ln>
            <a:noFill/>
          </a:ln>
        </p:spPr>
      </p:pic>
      <p:pic>
        <p:nvPicPr>
          <p:cNvPr id="249" name="Google Shape;249;p5"/>
          <p:cNvPicPr preferRelativeResize="0"/>
          <p:nvPr/>
        </p:nvPicPr>
        <p:blipFill rotWithShape="1">
          <a:blip r:embed="rId3">
            <a:alphaModFix/>
          </a:blip>
          <a:srcRect/>
          <a:stretch/>
        </p:blipFill>
        <p:spPr>
          <a:xfrm>
            <a:off x="916378" y="2989286"/>
            <a:ext cx="489335" cy="489335"/>
          </a:xfrm>
          <a:prstGeom prst="rect">
            <a:avLst/>
          </a:prstGeom>
          <a:noFill/>
          <a:ln>
            <a:noFill/>
          </a:ln>
        </p:spPr>
      </p:pic>
      <p:pic>
        <p:nvPicPr>
          <p:cNvPr id="250" name="Google Shape;250;p5"/>
          <p:cNvPicPr preferRelativeResize="0"/>
          <p:nvPr/>
        </p:nvPicPr>
        <p:blipFill rotWithShape="1">
          <a:blip r:embed="rId3">
            <a:alphaModFix/>
          </a:blip>
          <a:srcRect/>
          <a:stretch/>
        </p:blipFill>
        <p:spPr>
          <a:xfrm>
            <a:off x="916378" y="4308528"/>
            <a:ext cx="489335" cy="489335"/>
          </a:xfrm>
          <a:prstGeom prst="rect">
            <a:avLst/>
          </a:prstGeom>
          <a:noFill/>
          <a:ln>
            <a:noFill/>
          </a:ln>
        </p:spPr>
      </p:pic>
      <p:pic>
        <p:nvPicPr>
          <p:cNvPr id="251" name="Google Shape;251;p5"/>
          <p:cNvPicPr preferRelativeResize="0"/>
          <p:nvPr/>
        </p:nvPicPr>
        <p:blipFill rotWithShape="1">
          <a:blip r:embed="rId3">
            <a:alphaModFix/>
          </a:blip>
          <a:srcRect/>
          <a:stretch/>
        </p:blipFill>
        <p:spPr>
          <a:xfrm>
            <a:off x="916378" y="3678721"/>
            <a:ext cx="489335" cy="489335"/>
          </a:xfrm>
          <a:prstGeom prst="rect">
            <a:avLst/>
          </a:prstGeom>
          <a:noFill/>
          <a:ln>
            <a:noFill/>
          </a:ln>
        </p:spPr>
      </p:pic>
      <p:pic>
        <p:nvPicPr>
          <p:cNvPr id="252" name="Google Shape;252;p5"/>
          <p:cNvPicPr preferRelativeResize="0"/>
          <p:nvPr/>
        </p:nvPicPr>
        <p:blipFill rotWithShape="1">
          <a:blip r:embed="rId3">
            <a:alphaModFix/>
          </a:blip>
          <a:srcRect/>
          <a:stretch/>
        </p:blipFill>
        <p:spPr>
          <a:xfrm>
            <a:off x="916378" y="6409000"/>
            <a:ext cx="489335" cy="489335"/>
          </a:xfrm>
          <a:prstGeom prst="rect">
            <a:avLst/>
          </a:prstGeom>
          <a:noFill/>
          <a:ln>
            <a:noFill/>
          </a:ln>
        </p:spPr>
      </p:pic>
      <p:pic>
        <p:nvPicPr>
          <p:cNvPr id="253" name="Google Shape;253;p5"/>
          <p:cNvPicPr preferRelativeResize="0"/>
          <p:nvPr/>
        </p:nvPicPr>
        <p:blipFill rotWithShape="1">
          <a:blip r:embed="rId3">
            <a:alphaModFix/>
          </a:blip>
          <a:srcRect/>
          <a:stretch/>
        </p:blipFill>
        <p:spPr>
          <a:xfrm>
            <a:off x="916378" y="5017515"/>
            <a:ext cx="489335" cy="489335"/>
          </a:xfrm>
          <a:prstGeom prst="rect">
            <a:avLst/>
          </a:prstGeom>
          <a:noFill/>
          <a:ln>
            <a:noFill/>
          </a:ln>
        </p:spPr>
      </p:pic>
      <p:pic>
        <p:nvPicPr>
          <p:cNvPr id="254" name="Google Shape;254;p5"/>
          <p:cNvPicPr preferRelativeResize="0"/>
          <p:nvPr/>
        </p:nvPicPr>
        <p:blipFill rotWithShape="1">
          <a:blip r:embed="rId3">
            <a:alphaModFix/>
          </a:blip>
          <a:srcRect/>
          <a:stretch/>
        </p:blipFill>
        <p:spPr>
          <a:xfrm>
            <a:off x="916378" y="5673502"/>
            <a:ext cx="489335" cy="4893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Core Tags</a:t>
            </a:r>
            <a:endParaRPr/>
          </a:p>
        </p:txBody>
      </p:sp>
      <p:sp>
        <p:nvSpPr>
          <p:cNvPr id="874" name="Google Shape;874;p50"/>
          <p:cNvSpPr/>
          <p:nvPr/>
        </p:nvSpPr>
        <p:spPr>
          <a:xfrm>
            <a:off x="3922216" y="1339485"/>
            <a:ext cx="977607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Core tags provide variable support, URL management, and flow control.</a:t>
            </a:r>
            <a:endParaRPr sz="2200" b="0" i="0" u="none" strike="noStrike" cap="none">
              <a:solidFill>
                <a:schemeClr val="dk1"/>
              </a:solidFill>
              <a:latin typeface="Open Sans"/>
              <a:ea typeface="Open Sans"/>
              <a:cs typeface="Open Sans"/>
              <a:sym typeface="Open Sans"/>
            </a:endParaRPr>
          </a:p>
        </p:txBody>
      </p:sp>
      <p:sp>
        <p:nvSpPr>
          <p:cNvPr id="875" name="Google Shape;875;p50"/>
          <p:cNvSpPr/>
          <p:nvPr/>
        </p:nvSpPr>
        <p:spPr>
          <a:xfrm>
            <a:off x="3574473" y="1971391"/>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876" name="Google Shape;876;p50"/>
          <p:cNvSpPr/>
          <p:nvPr/>
        </p:nvSpPr>
        <p:spPr>
          <a:xfrm>
            <a:off x="5914736" y="2133240"/>
            <a:ext cx="8650125"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&lt;%@ taglib prefix = "c" uri = "http://java.sun.com/jsp/jstl/core" %&gt;</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graphicFrame>
        <p:nvGraphicFramePr>
          <p:cNvPr id="877" name="Google Shape;877;p50"/>
          <p:cNvGraphicFramePr/>
          <p:nvPr/>
        </p:nvGraphicFramePr>
        <p:xfrm>
          <a:off x="1924909" y="3326603"/>
          <a:ext cx="12665925" cy="4281400"/>
        </p:xfrm>
        <a:graphic>
          <a:graphicData uri="http://schemas.openxmlformats.org/drawingml/2006/table">
            <a:tbl>
              <a:tblPr firstRow="1" bandRow="1">
                <a:noFill/>
                <a:tableStyleId>{4387C757-0B79-4015-A807-21F4110C5937}</a:tableStyleId>
              </a:tblPr>
              <a:tblGrid>
                <a:gridCol w="2202975"/>
                <a:gridCol w="10462950"/>
              </a:tblGrid>
              <a:tr h="5351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&lt;c:out&gt;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Displays the result of an expression</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&lt;c:set&gt;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Sets the result of an expression evaluation in a </a:t>
                      </a:r>
                      <a:r>
                        <a:rPr lang="en-US" sz="2200" b="1" u="none" strike="noStrike" cap="none">
                          <a:latin typeface="Open Sans"/>
                          <a:ea typeface="Open Sans"/>
                          <a:cs typeface="Open Sans"/>
                          <a:sym typeface="Open Sans"/>
                        </a:rPr>
                        <a:t>scope</a:t>
                      </a:r>
                      <a:endParaRPr sz="2200" b="1"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&lt;c:remove&gt;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Removes a scoped variable from a scope</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&lt;c:catch&gt;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Catches any </a:t>
                      </a:r>
                      <a:r>
                        <a:rPr lang="en-US" sz="2200" b="1" u="none" strike="noStrike" cap="none">
                          <a:latin typeface="Open Sans"/>
                          <a:ea typeface="Open Sans"/>
                          <a:cs typeface="Open Sans"/>
                          <a:sym typeface="Open Sans"/>
                        </a:rPr>
                        <a:t>Throwable</a:t>
                      </a:r>
                      <a:r>
                        <a:rPr lang="en-US" sz="2200" u="none" strike="noStrike" cap="none">
                          <a:latin typeface="Open Sans"/>
                          <a:ea typeface="Open Sans"/>
                          <a:cs typeface="Open Sans"/>
                          <a:sym typeface="Open Sans"/>
                        </a:rPr>
                        <a:t> occurring in the body</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&lt;c:if&gt;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Evaluates if the supplied condition is true</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&lt;c:choose&gt;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Establishes context for mutually exclusive conditional operations</a:t>
                      </a:r>
                      <a:endParaRPr sz="2200" u="none" strike="noStrike" cap="none">
                        <a:latin typeface="Open Sans"/>
                        <a:ea typeface="Open Sans"/>
                        <a:cs typeface="Open Sans"/>
                        <a:sym typeface="Open Sans"/>
                      </a:endParaRPr>
                    </a:p>
                  </a:txBody>
                  <a:tcPr marL="91450" marR="91450" marT="45725" marB="45725" anchor="ctr"/>
                </a:tc>
              </a:tr>
              <a:tr h="5351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&lt;c:when&gt;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Subtag of &lt;choose&gt; that includes its body if its condition evaluates to be </a:t>
                      </a:r>
                      <a:r>
                        <a:rPr lang="en-US" sz="2200" b="1" u="none" strike="noStrike" cap="none">
                          <a:latin typeface="Open Sans"/>
                          <a:ea typeface="Open Sans"/>
                          <a:cs typeface="Open Sans"/>
                          <a:sym typeface="Open Sans"/>
                        </a:rPr>
                        <a:t>true</a:t>
                      </a:r>
                      <a:endParaRPr sz="2200" b="1" u="none" strike="noStrike" cap="none">
                        <a:latin typeface="Open Sans"/>
                        <a:ea typeface="Open Sans"/>
                        <a:cs typeface="Open Sans"/>
                        <a:sym typeface="Open Sans"/>
                      </a:endParaRPr>
                    </a:p>
                  </a:txBody>
                  <a:tcPr marL="91450" marR="91450" marT="45725" marB="45725" anchor="ctr"/>
                </a:tc>
              </a:tr>
            </a:tbl>
          </a:graphicData>
        </a:graphic>
      </p:graphicFrame>
      <p:pic>
        <p:nvPicPr>
          <p:cNvPr id="878" name="Google Shape;878;p50"/>
          <p:cNvPicPr preferRelativeResize="0"/>
          <p:nvPr/>
        </p:nvPicPr>
        <p:blipFill rotWithShape="1">
          <a:blip r:embed="rId3">
            <a:alphaModFix/>
          </a:blip>
          <a:srcRect/>
          <a:stretch/>
        </p:blipFill>
        <p:spPr>
          <a:xfrm>
            <a:off x="6579014" y="603159"/>
            <a:ext cx="3064669" cy="365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Core Tags </a:t>
            </a:r>
            <a:endParaRPr/>
          </a:p>
        </p:txBody>
      </p:sp>
      <p:graphicFrame>
        <p:nvGraphicFramePr>
          <p:cNvPr id="885" name="Google Shape;885;p51"/>
          <p:cNvGraphicFramePr/>
          <p:nvPr/>
        </p:nvGraphicFramePr>
        <p:xfrm>
          <a:off x="2140423" y="2159782"/>
          <a:ext cx="12665925" cy="5176200"/>
        </p:xfrm>
        <a:graphic>
          <a:graphicData uri="http://schemas.openxmlformats.org/drawingml/2006/table">
            <a:tbl>
              <a:tblPr firstRow="1" bandRow="1">
                <a:noFill/>
                <a:tableStyleId>{4387C757-0B79-4015-A807-21F4110C5937}</a:tableStyleId>
              </a:tblPr>
              <a:tblGrid>
                <a:gridCol w="2202975"/>
                <a:gridCol w="10462950"/>
              </a:tblGrid>
              <a:tr h="5408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9657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&lt;c:otherwise&gt;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Subtag of &lt;choose&gt; that follows the &lt;when&gt; tag and runs only if the prior conditions evaluate to </a:t>
                      </a:r>
                      <a:r>
                        <a:rPr lang="en-US" sz="2200" b="1" u="none" strike="noStrike" cap="none">
                          <a:latin typeface="Open Sans"/>
                          <a:ea typeface="Open Sans"/>
                          <a:cs typeface="Open Sans"/>
                          <a:sym typeface="Open Sans"/>
                        </a:rPr>
                        <a:t>false</a:t>
                      </a:r>
                      <a:endParaRPr sz="2200" b="1" u="none" strike="noStrike" cap="none">
                        <a:latin typeface="Open Sans"/>
                        <a:ea typeface="Open Sans"/>
                        <a:cs typeface="Open Sans"/>
                        <a:sym typeface="Open Sans"/>
                      </a:endParaRPr>
                    </a:p>
                  </a:txBody>
                  <a:tcPr marL="91450" marR="91450" marT="45725" marB="45725" anchor="ctr"/>
                </a:tc>
              </a:tr>
              <a:tr h="5408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&lt;c:import&gt;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Retrieves an absolute or relative URL</a:t>
                      </a:r>
                      <a:endParaRPr sz="2200" u="none" strike="noStrike" cap="none">
                        <a:latin typeface="Open Sans"/>
                        <a:ea typeface="Open Sans"/>
                        <a:cs typeface="Open Sans"/>
                        <a:sym typeface="Open Sans"/>
                      </a:endParaRPr>
                    </a:p>
                  </a:txBody>
                  <a:tcPr marL="91450" marR="91450" marT="45725" marB="45725" anchor="ctr"/>
                </a:tc>
              </a:tr>
              <a:tr h="9657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&lt;c:forEach&gt;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Open Sans"/>
                          <a:ea typeface="Open Sans"/>
                          <a:cs typeface="Open Sans"/>
                          <a:sym typeface="Open Sans"/>
                        </a:rPr>
                        <a:t>Iteration tag, accepting many collection types and supporting subsetting and other functionality </a:t>
                      </a:r>
                      <a:endParaRPr sz="2200" u="none" strike="noStrike" cap="none">
                        <a:solidFill>
                          <a:schemeClr val="dk1"/>
                        </a:solidFill>
                        <a:latin typeface="Open Sans"/>
                        <a:ea typeface="Open Sans"/>
                        <a:cs typeface="Open Sans"/>
                        <a:sym typeface="Open Sans"/>
                      </a:endParaRPr>
                    </a:p>
                  </a:txBody>
                  <a:tcPr marL="91450" marR="91450" marT="45725" marB="45725" anchor="ctr"/>
                </a:tc>
              </a:tr>
              <a:tr h="5408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&lt;c:forTokens&gt;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Iterates over tokens, separated by the supplied delimiters</a:t>
                      </a:r>
                      <a:endParaRPr sz="2200" u="none" strike="noStrike" cap="none">
                        <a:latin typeface="Open Sans"/>
                        <a:ea typeface="Open Sans"/>
                        <a:cs typeface="Open Sans"/>
                        <a:sym typeface="Open Sans"/>
                      </a:endParaRPr>
                    </a:p>
                  </a:txBody>
                  <a:tcPr marL="91450" marR="91450" marT="45725" marB="45725" anchor="ctr"/>
                </a:tc>
              </a:tr>
              <a:tr h="5408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&lt;c:param&gt;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Adds a parameter to a containing </a:t>
                      </a:r>
                      <a:r>
                        <a:rPr lang="en-US" sz="2200" b="1" u="none" strike="noStrike" cap="none">
                          <a:latin typeface="Open Sans"/>
                          <a:ea typeface="Open Sans"/>
                          <a:cs typeface="Open Sans"/>
                          <a:sym typeface="Open Sans"/>
                        </a:rPr>
                        <a:t>import</a:t>
                      </a:r>
                      <a:r>
                        <a:rPr lang="en-US" sz="2200" u="none" strike="noStrike" cap="none">
                          <a:latin typeface="Open Sans"/>
                          <a:ea typeface="Open Sans"/>
                          <a:cs typeface="Open Sans"/>
                          <a:sym typeface="Open Sans"/>
                        </a:rPr>
                        <a:t> tag's URL</a:t>
                      </a:r>
                      <a:endParaRPr sz="2200" u="none" strike="noStrike" cap="none">
                        <a:latin typeface="Open Sans"/>
                        <a:ea typeface="Open Sans"/>
                        <a:cs typeface="Open Sans"/>
                        <a:sym typeface="Open Sans"/>
                      </a:endParaRPr>
                    </a:p>
                  </a:txBody>
                  <a:tcPr marL="91450" marR="91450" marT="45725" marB="45725" anchor="ctr"/>
                </a:tc>
              </a:tr>
              <a:tr h="5408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&lt;c:redirect&gt;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Redirects to a new URL</a:t>
                      </a:r>
                      <a:endParaRPr sz="2200" u="none" strike="noStrike" cap="none">
                        <a:latin typeface="Open Sans"/>
                        <a:ea typeface="Open Sans"/>
                        <a:cs typeface="Open Sans"/>
                        <a:sym typeface="Open Sans"/>
                      </a:endParaRPr>
                    </a:p>
                  </a:txBody>
                  <a:tcPr marL="91450" marR="91450" marT="45725" marB="45725" anchor="ctr"/>
                </a:tc>
              </a:tr>
              <a:tr h="5408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&lt;c:url&gt;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Creates a URL with optional query parameters</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886" name="Google Shape;886;p51"/>
          <p:cNvPicPr preferRelativeResize="0"/>
          <p:nvPr/>
        </p:nvPicPr>
        <p:blipFill rotWithShape="1">
          <a:blip r:embed="rId3">
            <a:alphaModFix/>
          </a:blip>
          <a:srcRect/>
          <a:stretch/>
        </p:blipFill>
        <p:spPr>
          <a:xfrm>
            <a:off x="6435900" y="603150"/>
            <a:ext cx="3226325" cy="36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5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Formatting Tags</a:t>
            </a:r>
            <a:endParaRPr/>
          </a:p>
        </p:txBody>
      </p:sp>
      <p:sp>
        <p:nvSpPr>
          <p:cNvPr id="893" name="Google Shape;893;p52"/>
          <p:cNvSpPr/>
          <p:nvPr/>
        </p:nvSpPr>
        <p:spPr>
          <a:xfrm>
            <a:off x="2352626" y="1256762"/>
            <a:ext cx="1223820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Formatting tags are used to format and display text, the date, the time, and the numbers for internationalized websites.</a:t>
            </a:r>
            <a:endParaRPr sz="2200" b="0" i="0" u="none" strike="noStrike" cap="none">
              <a:solidFill>
                <a:schemeClr val="dk1"/>
              </a:solidFill>
              <a:latin typeface="Open Sans"/>
              <a:ea typeface="Open Sans"/>
              <a:cs typeface="Open Sans"/>
              <a:sym typeface="Open Sans"/>
            </a:endParaRPr>
          </a:p>
        </p:txBody>
      </p:sp>
      <p:sp>
        <p:nvSpPr>
          <p:cNvPr id="894" name="Google Shape;894;p52"/>
          <p:cNvSpPr/>
          <p:nvPr/>
        </p:nvSpPr>
        <p:spPr>
          <a:xfrm>
            <a:off x="3345873" y="1971391"/>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895" name="Google Shape;895;p52"/>
          <p:cNvSpPr/>
          <p:nvPr/>
        </p:nvSpPr>
        <p:spPr>
          <a:xfrm>
            <a:off x="5779897" y="2133240"/>
            <a:ext cx="8810938"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&lt;%@ taglib prefix = "fmt" uri = "http://java.sun.com/jsp/jstl/fmt" %&gt;</a:t>
            </a:r>
            <a:endParaRPr sz="2200" b="0" i="0" u="none" strike="noStrike" cap="none">
              <a:solidFill>
                <a:schemeClr val="dk1"/>
              </a:solidFill>
              <a:latin typeface="Open Sans"/>
              <a:ea typeface="Open Sans"/>
              <a:cs typeface="Open Sans"/>
              <a:sym typeface="Open Sans"/>
            </a:endParaRPr>
          </a:p>
        </p:txBody>
      </p:sp>
      <p:graphicFrame>
        <p:nvGraphicFramePr>
          <p:cNvPr id="896" name="Google Shape;896;p52"/>
          <p:cNvGraphicFramePr/>
          <p:nvPr/>
        </p:nvGraphicFramePr>
        <p:xfrm>
          <a:off x="1704109" y="3308223"/>
          <a:ext cx="13341925" cy="4876575"/>
        </p:xfrm>
        <a:graphic>
          <a:graphicData uri="http://schemas.openxmlformats.org/drawingml/2006/table">
            <a:tbl>
              <a:tblPr firstRow="1" bandRow="1">
                <a:noFill/>
                <a:tableStyleId>{4387C757-0B79-4015-A807-21F4110C5937}</a:tableStyleId>
              </a:tblPr>
              <a:tblGrid>
                <a:gridCol w="3094850"/>
                <a:gridCol w="10247075"/>
              </a:tblGrid>
              <a:tr h="5789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&lt;fmt:formatNumber&gt;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Renders numerical value with specific precision or format</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&lt;fmt:parseNumber&gt;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Parses the string representation of a number, currency, or percentage</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&lt;fmt:formatDate&gt;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Formats a date and/or time using the supplied styles and pattern</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&lt;fmt:parseDate&gt;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Parses the string representation of a date and/or time</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&lt;fmt:bundle&gt;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Loads a resource bundle to be used by its tag body</a:t>
                      </a:r>
                      <a:endParaRPr sz="2200" u="none" strike="noStrike" cap="none">
                        <a:latin typeface="Open Sans"/>
                        <a:ea typeface="Open Sans"/>
                        <a:cs typeface="Open Sans"/>
                        <a:sym typeface="Open Sans"/>
                      </a:endParaRPr>
                    </a:p>
                  </a:txBody>
                  <a:tcPr marL="91450" marR="91450" marT="45725" marB="45725" anchor="ctr"/>
                </a:tc>
              </a:tr>
              <a:tr h="5789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&lt;fmt:setLocale&gt;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Stores the given locale in the locale configuration variable</a:t>
                      </a:r>
                      <a:endParaRPr sz="2200" u="none" strike="noStrike" cap="none">
                        <a:latin typeface="Open Sans"/>
                        <a:ea typeface="Open Sans"/>
                        <a:cs typeface="Open Sans"/>
                        <a:sym typeface="Open Sans"/>
                      </a:endParaRPr>
                    </a:p>
                  </a:txBody>
                  <a:tcPr marL="91450" marR="91450" marT="45725" marB="45725" anchor="ctr"/>
                </a:tc>
              </a:tr>
              <a:tr h="8242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&lt;fmt:setBundle&gt;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Loads a resource bundle and stores it in the named scoped variable or the bundle configuration variable</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897" name="Google Shape;897;p52"/>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5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Formatting Tags</a:t>
            </a:r>
            <a:endParaRPr/>
          </a:p>
        </p:txBody>
      </p:sp>
      <p:graphicFrame>
        <p:nvGraphicFramePr>
          <p:cNvPr id="904" name="Google Shape;904;p53"/>
          <p:cNvGraphicFramePr/>
          <p:nvPr/>
        </p:nvGraphicFramePr>
        <p:xfrm>
          <a:off x="893618" y="2159782"/>
          <a:ext cx="14547275" cy="3892400"/>
        </p:xfrm>
        <a:graphic>
          <a:graphicData uri="http://schemas.openxmlformats.org/drawingml/2006/table">
            <a:tbl>
              <a:tblPr firstRow="1" bandRow="1">
                <a:noFill/>
                <a:tableStyleId>{4387C757-0B79-4015-A807-21F4110C5937}</a:tableStyleId>
              </a:tblPr>
              <a:tblGrid>
                <a:gridCol w="3345875"/>
                <a:gridCol w="11201400"/>
              </a:tblGrid>
              <a:tr h="5852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10914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&lt;fmt:timeZone&gt;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Specifies the time zone for time formatting or parsing actions nested in its body</a:t>
                      </a:r>
                      <a:endParaRPr sz="2200" u="none" strike="noStrike" cap="none">
                        <a:latin typeface="Open Sans"/>
                        <a:ea typeface="Open Sans"/>
                        <a:cs typeface="Open Sans"/>
                        <a:sym typeface="Open Sans"/>
                      </a:endParaRPr>
                    </a:p>
                  </a:txBody>
                  <a:tcPr marL="91450" marR="91450" marT="45725" marB="45725" anchor="ctr"/>
                </a:tc>
              </a:tr>
              <a:tr h="5852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&lt;fmt:setTimeZone&gt;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Stores the given time zone in the time zone configuration variable</a:t>
                      </a:r>
                      <a:endParaRPr sz="2200" u="none" strike="noStrike" cap="none">
                        <a:latin typeface="Open Sans"/>
                        <a:ea typeface="Open Sans"/>
                        <a:cs typeface="Open Sans"/>
                        <a:sym typeface="Open Sans"/>
                      </a:endParaRPr>
                    </a:p>
                  </a:txBody>
                  <a:tcPr marL="91450" marR="91450" marT="45725" marB="45725" anchor="ctr"/>
                </a:tc>
              </a:tr>
              <a:tr h="10451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&lt;fmt:message&gt;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dk1"/>
                          </a:solidFill>
                          <a:latin typeface="Open Sans"/>
                          <a:ea typeface="Open Sans"/>
                          <a:cs typeface="Open Sans"/>
                          <a:sym typeface="Open Sans"/>
                        </a:rPr>
                        <a:t>Displays a message</a:t>
                      </a:r>
                      <a:endParaRPr sz="2200" u="none" strike="noStrike" cap="none">
                        <a:solidFill>
                          <a:schemeClr val="dk1"/>
                        </a:solidFill>
                        <a:latin typeface="Open Sans"/>
                        <a:ea typeface="Open Sans"/>
                        <a:cs typeface="Open Sans"/>
                        <a:sym typeface="Open Sans"/>
                      </a:endParaRPr>
                    </a:p>
                  </a:txBody>
                  <a:tcPr marL="91450" marR="91450" marT="45725" marB="45725" anchor="ctr"/>
                </a:tc>
              </a:tr>
              <a:tr h="5852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&lt;fmt:requestEncoding&gt;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Sets the request character encoding</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905" name="Google Shape;905;p53"/>
          <p:cNvPicPr preferRelativeResize="0"/>
          <p:nvPr/>
        </p:nvPicPr>
        <p:blipFill rotWithShape="1">
          <a:blip r:embed="rId3">
            <a:alphaModFix/>
          </a:blip>
          <a:srcRect/>
          <a:stretch/>
        </p:blipFill>
        <p:spPr>
          <a:xfrm>
            <a:off x="5683650" y="603150"/>
            <a:ext cx="4680674" cy="365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SQL Tags</a:t>
            </a:r>
            <a:endParaRPr/>
          </a:p>
        </p:txBody>
      </p:sp>
      <p:sp>
        <p:nvSpPr>
          <p:cNvPr id="912" name="Google Shape;912;p54"/>
          <p:cNvSpPr/>
          <p:nvPr/>
        </p:nvSpPr>
        <p:spPr>
          <a:xfrm>
            <a:off x="2352626" y="1256762"/>
            <a:ext cx="1223820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SQL tags </a:t>
            </a:r>
            <a:r>
              <a:rPr lang="en-US" sz="2200">
                <a:latin typeface="Open Sans"/>
                <a:ea typeface="Open Sans"/>
                <a:cs typeface="Open Sans"/>
                <a:sym typeface="Open Sans"/>
              </a:rPr>
              <a:t>are used</a:t>
            </a:r>
            <a:r>
              <a:rPr lang="en-US" sz="2200" b="0" i="0" u="none" strike="noStrike" cap="none">
                <a:solidFill>
                  <a:srgbClr val="000000"/>
                </a:solidFill>
                <a:latin typeface="Open Sans"/>
                <a:ea typeface="Open Sans"/>
                <a:cs typeface="Open Sans"/>
                <a:sym typeface="Open Sans"/>
              </a:rPr>
              <a:t> for interacting with relational databases (RDBMSs) such as Oracle, mySQL, or Microsoft SQL Server.</a:t>
            </a:r>
            <a:endParaRPr sz="2200" b="0" i="0" u="none" strike="noStrike" cap="none">
              <a:solidFill>
                <a:schemeClr val="dk1"/>
              </a:solidFill>
              <a:latin typeface="Open Sans"/>
              <a:ea typeface="Open Sans"/>
              <a:cs typeface="Open Sans"/>
              <a:sym typeface="Open Sans"/>
            </a:endParaRPr>
          </a:p>
        </p:txBody>
      </p:sp>
      <p:sp>
        <p:nvSpPr>
          <p:cNvPr id="913" name="Google Shape;913;p54"/>
          <p:cNvSpPr/>
          <p:nvPr/>
        </p:nvSpPr>
        <p:spPr>
          <a:xfrm>
            <a:off x="3325091" y="2302517"/>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914" name="Google Shape;914;p54"/>
          <p:cNvSpPr/>
          <p:nvPr/>
        </p:nvSpPr>
        <p:spPr>
          <a:xfrm>
            <a:off x="5779897" y="2464366"/>
            <a:ext cx="8810938"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&lt;%@ taglib prefix = "sql" uri = "http://java.sun.com/jsp/jstl/sql" %&gt;</a:t>
            </a:r>
            <a:endParaRPr sz="2200" b="0" i="0" u="none" strike="noStrike" cap="none">
              <a:solidFill>
                <a:schemeClr val="dk1"/>
              </a:solidFill>
              <a:latin typeface="Open Sans"/>
              <a:ea typeface="Open Sans"/>
              <a:cs typeface="Open Sans"/>
              <a:sym typeface="Open Sans"/>
            </a:endParaRPr>
          </a:p>
        </p:txBody>
      </p:sp>
      <p:graphicFrame>
        <p:nvGraphicFramePr>
          <p:cNvPr id="915" name="Google Shape;915;p54"/>
          <p:cNvGraphicFramePr/>
          <p:nvPr/>
        </p:nvGraphicFramePr>
        <p:xfrm>
          <a:off x="1704109" y="3308222"/>
          <a:ext cx="13341925" cy="4579075"/>
        </p:xfrm>
        <a:graphic>
          <a:graphicData uri="http://schemas.openxmlformats.org/drawingml/2006/table">
            <a:tbl>
              <a:tblPr firstRow="1" bandRow="1">
                <a:noFill/>
                <a:tableStyleId>{4387C757-0B79-4015-A807-21F4110C5937}</a:tableStyleId>
              </a:tblPr>
              <a:tblGrid>
                <a:gridCol w="2930225"/>
                <a:gridCol w="10411700"/>
              </a:tblGrid>
              <a:tr h="6258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&lt;sql:setDataSource&gt;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Creates a simple DataSource suitable for prototyping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&lt;sql:query&gt;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Executes the SQL query defined in its body or through the SQL attribute</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&lt;sql:update&gt;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Executes the SQL update defined in its body or through the SQL attribute</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&lt;sql:param&gt;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Sets a parameter in an SQL statement to the specified value</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&lt;sql:dateParam&gt;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Sets a parameter in an SQL statement to the specified java.util.Date value</a:t>
                      </a:r>
                      <a:endParaRPr sz="2200" u="none" strike="noStrike" cap="none">
                        <a:latin typeface="Open Sans"/>
                        <a:ea typeface="Open Sans"/>
                        <a:cs typeface="Open Sans"/>
                        <a:sym typeface="Open Sans"/>
                      </a:endParaRPr>
                    </a:p>
                  </a:txBody>
                  <a:tcPr marL="91450" marR="91450" marT="45725" marB="45725" anchor="ctr"/>
                </a:tc>
              </a:tr>
              <a:tr h="8238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&lt;sql:transaction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Provides nested database action elements with a shared connection, set up to execute all statements as one transaction</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916" name="Google Shape;916;p54"/>
          <p:cNvPicPr preferRelativeResize="0"/>
          <p:nvPr/>
        </p:nvPicPr>
        <p:blipFill rotWithShape="1">
          <a:blip r:embed="rId3">
            <a:alphaModFix/>
          </a:blip>
          <a:srcRect/>
          <a:stretch/>
        </p:blipFill>
        <p:spPr>
          <a:xfrm>
            <a:off x="6579014" y="603159"/>
            <a:ext cx="3064669" cy="3657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XML Tags</a:t>
            </a:r>
            <a:endParaRPr/>
          </a:p>
        </p:txBody>
      </p:sp>
      <p:sp>
        <p:nvSpPr>
          <p:cNvPr id="923" name="Google Shape;923;p55"/>
          <p:cNvSpPr/>
          <p:nvPr/>
        </p:nvSpPr>
        <p:spPr>
          <a:xfrm>
            <a:off x="2352626" y="1256762"/>
            <a:ext cx="122382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The XML tags provide flow control, transformation</a:t>
            </a:r>
            <a:r>
              <a:rPr lang="en-US" sz="2200">
                <a:latin typeface="Open Sans"/>
                <a:ea typeface="Open Sans"/>
                <a:cs typeface="Open Sans"/>
                <a:sym typeface="Open Sans"/>
              </a:rPr>
              <a:t>, and other features.</a:t>
            </a:r>
            <a:endParaRPr sz="2200" b="0" i="0" u="none" strike="noStrike" cap="none">
              <a:solidFill>
                <a:schemeClr val="dk1"/>
              </a:solidFill>
              <a:latin typeface="Open Sans"/>
              <a:ea typeface="Open Sans"/>
              <a:cs typeface="Open Sans"/>
              <a:sym typeface="Open Sans"/>
            </a:endParaRPr>
          </a:p>
        </p:txBody>
      </p:sp>
      <p:sp>
        <p:nvSpPr>
          <p:cNvPr id="924" name="Google Shape;924;p55"/>
          <p:cNvSpPr/>
          <p:nvPr/>
        </p:nvSpPr>
        <p:spPr>
          <a:xfrm>
            <a:off x="3325091" y="2302517"/>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graphicFrame>
        <p:nvGraphicFramePr>
          <p:cNvPr id="925" name="Google Shape;925;p55"/>
          <p:cNvGraphicFramePr/>
          <p:nvPr/>
        </p:nvGraphicFramePr>
        <p:xfrm>
          <a:off x="1704109" y="3308222"/>
          <a:ext cx="13341925" cy="3891385"/>
        </p:xfrm>
        <a:graphic>
          <a:graphicData uri="http://schemas.openxmlformats.org/drawingml/2006/table">
            <a:tbl>
              <a:tblPr firstRow="1" bandRow="1">
                <a:noFill/>
                <a:tableStyleId>{4387C757-0B79-4015-A807-21F4110C5937}</a:tableStyleId>
              </a:tblPr>
              <a:tblGrid>
                <a:gridCol w="2618500"/>
                <a:gridCol w="10723425"/>
              </a:tblGrid>
              <a:tr h="6258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&lt;x:out&gt;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Displays the result of an XPath expression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&lt;x:parse&gt;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Used to parse the XML data specified either via an attribute or in the tag body</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&lt;x:set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Sets a variable to the value of an XPath expression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&lt;x:if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Evaluates a test XPath expression and if it is true, it processes its body; </a:t>
                      </a:r>
                      <a:r>
                        <a:rPr lang="en-US" sz="2200">
                          <a:latin typeface="Open Sans"/>
                          <a:ea typeface="Open Sans"/>
                          <a:cs typeface="Open Sans"/>
                          <a:sym typeface="Open Sans"/>
                        </a:rPr>
                        <a:t>i</a:t>
                      </a:r>
                      <a:r>
                        <a:rPr lang="en-US" sz="2200" u="none" strike="noStrike" cap="none">
                          <a:latin typeface="Open Sans"/>
                          <a:ea typeface="Open Sans"/>
                          <a:cs typeface="Open Sans"/>
                          <a:sym typeface="Open Sans"/>
                        </a:rPr>
                        <a:t>f the test condition is false, the body is ignored</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&lt;x:forEach&gt;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To loop over nodes in an XML document</a:t>
                      </a:r>
                      <a:endParaRPr sz="2200" u="none" strike="noStrike" cap="none">
                        <a:latin typeface="Open Sans"/>
                        <a:ea typeface="Open Sans"/>
                        <a:cs typeface="Open Sans"/>
                        <a:sym typeface="Open Sans"/>
                      </a:endParaRPr>
                    </a:p>
                  </a:txBody>
                  <a:tcPr marL="91450" marR="91450" marT="45725" marB="45725" anchor="ctr"/>
                </a:tc>
              </a:tr>
            </a:tbl>
          </a:graphicData>
        </a:graphic>
      </p:graphicFrame>
      <p:sp>
        <p:nvSpPr>
          <p:cNvPr id="926" name="Google Shape;926;p55"/>
          <p:cNvSpPr/>
          <p:nvPr/>
        </p:nvSpPr>
        <p:spPr>
          <a:xfrm>
            <a:off x="5798127" y="2405948"/>
            <a:ext cx="90400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&lt;%@ taglib prefix = "x" uri = "http://java.sun.com/jsp/jstl/xml" %&gt;</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927" name="Google Shape;927;p55"/>
          <p:cNvPicPr preferRelativeResize="0"/>
          <p:nvPr/>
        </p:nvPicPr>
        <p:blipFill rotWithShape="1">
          <a:blip r:embed="rId3">
            <a:alphaModFix/>
          </a:blip>
          <a:srcRect/>
          <a:stretch/>
        </p:blipFill>
        <p:spPr>
          <a:xfrm>
            <a:off x="6579014" y="603158"/>
            <a:ext cx="3064669" cy="3657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XML Tags</a:t>
            </a:r>
            <a:endParaRPr/>
          </a:p>
        </p:txBody>
      </p:sp>
      <p:graphicFrame>
        <p:nvGraphicFramePr>
          <p:cNvPr id="934" name="Google Shape;934;p56"/>
          <p:cNvGraphicFramePr/>
          <p:nvPr/>
        </p:nvGraphicFramePr>
        <p:xfrm>
          <a:off x="1724891" y="2788677"/>
          <a:ext cx="13341925" cy="3891385"/>
        </p:xfrm>
        <a:graphic>
          <a:graphicData uri="http://schemas.openxmlformats.org/drawingml/2006/table">
            <a:tbl>
              <a:tblPr firstRow="1" bandRow="1">
                <a:noFill/>
                <a:tableStyleId>{4387C757-0B79-4015-A807-21F4110C5937}</a:tableStyleId>
              </a:tblPr>
              <a:tblGrid>
                <a:gridCol w="2618500"/>
                <a:gridCol w="10723425"/>
              </a:tblGrid>
              <a:tr h="6258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&lt;x:choose&gt;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Establishes a context for mutually exclusive conditional operations</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&lt;x:when &gt;</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Subtag of &lt;choose&gt; that includes its body if its expression evaluates to </a:t>
                      </a:r>
                      <a:r>
                        <a:rPr lang="en-US" sz="2200" b="1" u="none" strike="noStrike" cap="none">
                          <a:latin typeface="Open Sans"/>
                          <a:ea typeface="Open Sans"/>
                          <a:cs typeface="Open Sans"/>
                          <a:sym typeface="Open Sans"/>
                        </a:rPr>
                        <a:t>true</a:t>
                      </a:r>
                      <a:endParaRPr sz="2200" b="1"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&lt;x:otherwise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Subtag of &lt;choose&gt; that follows the &lt;when&gt; tags and runs only if the prior condition evaluates to </a:t>
                      </a:r>
                      <a:r>
                        <a:rPr lang="en-US" sz="2200" b="1" u="none" strike="noStrike" cap="none">
                          <a:latin typeface="Open Sans"/>
                          <a:ea typeface="Open Sans"/>
                          <a:cs typeface="Open Sans"/>
                          <a:sym typeface="Open Sans"/>
                        </a:rPr>
                        <a:t>false</a:t>
                      </a:r>
                      <a:endParaRPr sz="2200" b="1"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&lt;x:transform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Applies an XSL transformation on a XML document</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&lt;x:param &gt;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Used along with the transform tag to set a parameter in the XSLT stylesheet</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935" name="Google Shape;935;p56"/>
          <p:cNvPicPr preferRelativeResize="0"/>
          <p:nvPr/>
        </p:nvPicPr>
        <p:blipFill rotWithShape="1">
          <a:blip r:embed="rId3">
            <a:alphaModFix/>
          </a:blip>
          <a:srcRect/>
          <a:stretch/>
        </p:blipFill>
        <p:spPr>
          <a:xfrm>
            <a:off x="6653225" y="619875"/>
            <a:ext cx="2925399" cy="365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JSTL Functions</a:t>
            </a:r>
            <a:endParaRPr/>
          </a:p>
        </p:txBody>
      </p:sp>
      <p:sp>
        <p:nvSpPr>
          <p:cNvPr id="942" name="Google Shape;942;p57"/>
          <p:cNvSpPr/>
          <p:nvPr/>
        </p:nvSpPr>
        <p:spPr>
          <a:xfrm>
            <a:off x="2352626" y="1256762"/>
            <a:ext cx="122382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JSTL includes standard functions, most of which are common string manipulation functions. </a:t>
            </a:r>
            <a:endParaRPr sz="2200" b="0" i="0" u="none" strike="noStrike" cap="none">
              <a:solidFill>
                <a:schemeClr val="dk1"/>
              </a:solidFill>
              <a:latin typeface="Open Sans"/>
              <a:ea typeface="Open Sans"/>
              <a:cs typeface="Open Sans"/>
              <a:sym typeface="Open Sans"/>
            </a:endParaRPr>
          </a:p>
        </p:txBody>
      </p:sp>
      <p:sp>
        <p:nvSpPr>
          <p:cNvPr id="943" name="Google Shape;943;p57"/>
          <p:cNvSpPr/>
          <p:nvPr/>
        </p:nvSpPr>
        <p:spPr>
          <a:xfrm>
            <a:off x="3325091" y="2302517"/>
            <a:ext cx="2036619" cy="662252"/>
          </a:xfrm>
          <a:prstGeom prst="roundRect">
            <a:avLst>
              <a:gd name="adj" fmla="val 16667"/>
            </a:avLst>
          </a:prstGeom>
          <a:solidFill>
            <a:schemeClr val="accent2"/>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graphicFrame>
        <p:nvGraphicFramePr>
          <p:cNvPr id="944" name="Google Shape;944;p57"/>
          <p:cNvGraphicFramePr/>
          <p:nvPr/>
        </p:nvGraphicFramePr>
        <p:xfrm>
          <a:off x="1163782" y="3287440"/>
          <a:ext cx="14277100" cy="5143135"/>
        </p:xfrm>
        <a:graphic>
          <a:graphicData uri="http://schemas.openxmlformats.org/drawingml/2006/table">
            <a:tbl>
              <a:tblPr firstRow="1" bandRow="1">
                <a:noFill/>
                <a:tableStyleId>{4387C757-0B79-4015-A807-21F4110C5937}</a:tableStyleId>
              </a:tblPr>
              <a:tblGrid>
                <a:gridCol w="3304300"/>
                <a:gridCol w="10972800"/>
              </a:tblGrid>
              <a:tr h="6258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fn:contains()</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Tests if an input string contains a specified substring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fn:containsIgnoreCase()</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Tests if an input string contains a specified substring in a case insensitive way</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fn:endsWith()</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Tests if an input string ends with a specified suffix</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fn:escapeXml()</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Escapes characters that can be interpreted as XML markup</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fn:indexOf()</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the index within a string of the first occurrence of a specified substring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fn:join()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Joins all elements of an array into a 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fn:length()</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the number of items in a collection, or the number of characters in a string</a:t>
                      </a:r>
                      <a:endParaRPr sz="2200" u="none" strike="noStrike" cap="none">
                        <a:latin typeface="Open Sans"/>
                        <a:ea typeface="Open Sans"/>
                        <a:cs typeface="Open Sans"/>
                        <a:sym typeface="Open Sans"/>
                      </a:endParaRPr>
                    </a:p>
                  </a:txBody>
                  <a:tcPr marL="91450" marR="91450" marT="45725" marB="45725" anchor="ctr"/>
                </a:tc>
              </a:tr>
            </a:tbl>
          </a:graphicData>
        </a:graphic>
      </p:graphicFrame>
      <p:sp>
        <p:nvSpPr>
          <p:cNvPr id="945" name="Google Shape;945;p57"/>
          <p:cNvSpPr/>
          <p:nvPr/>
        </p:nvSpPr>
        <p:spPr>
          <a:xfrm>
            <a:off x="5659064" y="2478903"/>
            <a:ext cx="9449318"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&lt;%@ taglib prefix = "fn" uri = "http://java.sun.com/jsp/jstl/functions" %&gt;</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946" name="Google Shape;946;p57"/>
          <p:cNvPicPr preferRelativeResize="0"/>
          <p:nvPr/>
        </p:nvPicPr>
        <p:blipFill rotWithShape="1">
          <a:blip r:embed="rId3">
            <a:alphaModFix/>
          </a:blip>
          <a:srcRect/>
          <a:stretch/>
        </p:blipFill>
        <p:spPr>
          <a:xfrm>
            <a:off x="6018000" y="603150"/>
            <a:ext cx="4162424" cy="3657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JSTL Functions</a:t>
            </a:r>
            <a:endParaRPr/>
          </a:p>
        </p:txBody>
      </p:sp>
      <p:graphicFrame>
        <p:nvGraphicFramePr>
          <p:cNvPr id="953" name="Google Shape;953;p58"/>
          <p:cNvGraphicFramePr/>
          <p:nvPr/>
        </p:nvGraphicFramePr>
        <p:xfrm>
          <a:off x="989445" y="1604113"/>
          <a:ext cx="14277100" cy="6394885"/>
        </p:xfrm>
        <a:graphic>
          <a:graphicData uri="http://schemas.openxmlformats.org/drawingml/2006/table">
            <a:tbl>
              <a:tblPr firstRow="1" bandRow="1">
                <a:noFill/>
                <a:tableStyleId>{4387C757-0B79-4015-A807-21F4110C5937}</a:tableStyleId>
              </a:tblPr>
              <a:tblGrid>
                <a:gridCol w="3304300"/>
                <a:gridCol w="10972800"/>
              </a:tblGrid>
              <a:tr h="62587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Tag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fn:replace()</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a string resulting from replacing in an input string all occurrences with a given 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fn:split()</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Splits a string into an array of substrings</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fn:startsWith()</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Tests if an input string starts with a specified suffix</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fn:substring()</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a subset of a 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fn:substringAfter()</a:t>
                      </a:r>
                      <a:endParaRPr sz="2200" u="none" strike="noStrike" cap="none">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a subset of a string following a specific substring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fn:substringBefore()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Returns a subset of a string before a specific substring</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fn:toLowerCase()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Converts all the characters of a string to lowercase</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fn:toUpperCase()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Converts all the characters of a string to uppercase</a:t>
                      </a:r>
                      <a:endParaRPr sz="2200" u="none" strike="noStrike" cap="none">
                        <a:latin typeface="Open Sans"/>
                        <a:ea typeface="Open Sans"/>
                        <a:cs typeface="Open Sans"/>
                        <a:sym typeface="Open Sans"/>
                      </a:endParaRPr>
                    </a:p>
                  </a:txBody>
                  <a:tcPr marL="91450" marR="91450" marT="45725" marB="45725" anchor="ctr"/>
                </a:tc>
              </a:tr>
              <a:tr h="62587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fn:trim()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Removes white spaces from both ends of a string</a:t>
                      </a:r>
                      <a:endParaRPr sz="2200" u="none" strike="noStrike" cap="none">
                        <a:latin typeface="Open Sans"/>
                        <a:ea typeface="Open Sans"/>
                        <a:cs typeface="Open Sans"/>
                        <a:sym typeface="Open Sans"/>
                      </a:endParaRPr>
                    </a:p>
                  </a:txBody>
                  <a:tcPr marL="91450" marR="91450" marT="45725" marB="45725" anchor="ctr"/>
                </a:tc>
              </a:tr>
            </a:tbl>
          </a:graphicData>
        </a:graphic>
      </p:graphicFrame>
      <p:pic>
        <p:nvPicPr>
          <p:cNvPr id="954" name="Google Shape;954;p58"/>
          <p:cNvPicPr preferRelativeResize="0"/>
          <p:nvPr/>
        </p:nvPicPr>
        <p:blipFill rotWithShape="1">
          <a:blip r:embed="rId3">
            <a:alphaModFix/>
          </a:blip>
          <a:srcRect/>
          <a:stretch/>
        </p:blipFill>
        <p:spPr>
          <a:xfrm>
            <a:off x="6071811" y="603159"/>
            <a:ext cx="4079075" cy="3657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Session Handling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An Overview of JSP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Cookies</a:t>
            </a:r>
            <a:endParaRPr/>
          </a:p>
        </p:txBody>
      </p:sp>
      <p:sp>
        <p:nvSpPr>
          <p:cNvPr id="966" name="Google Shape;966;p60"/>
          <p:cNvSpPr/>
          <p:nvPr/>
        </p:nvSpPr>
        <p:spPr>
          <a:xfrm>
            <a:off x="2352626" y="1256762"/>
            <a:ext cx="122382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Cookies are text files stored on the client system and kept for tracking purposes.</a:t>
            </a:r>
            <a:endParaRPr sz="2200" b="0" i="0" u="none" strike="noStrike" cap="none">
              <a:solidFill>
                <a:schemeClr val="dk1"/>
              </a:solidFill>
              <a:latin typeface="Open Sans"/>
              <a:ea typeface="Open Sans"/>
              <a:cs typeface="Open Sans"/>
              <a:sym typeface="Open Sans"/>
            </a:endParaRPr>
          </a:p>
        </p:txBody>
      </p:sp>
      <p:pic>
        <p:nvPicPr>
          <p:cNvPr id="967" name="Google Shape;967;p60"/>
          <p:cNvPicPr preferRelativeResize="0"/>
          <p:nvPr/>
        </p:nvPicPr>
        <p:blipFill rotWithShape="1">
          <a:blip r:embed="rId3">
            <a:alphaModFix/>
          </a:blip>
          <a:srcRect/>
          <a:stretch/>
        </p:blipFill>
        <p:spPr>
          <a:xfrm>
            <a:off x="10997998" y="3719945"/>
            <a:ext cx="2253266" cy="2253266"/>
          </a:xfrm>
          <a:prstGeom prst="rect">
            <a:avLst/>
          </a:prstGeom>
          <a:noFill/>
          <a:ln>
            <a:noFill/>
          </a:ln>
        </p:spPr>
      </p:pic>
      <p:sp>
        <p:nvSpPr>
          <p:cNvPr id="968" name="Google Shape;968;p60"/>
          <p:cNvSpPr txBox="1"/>
          <p:nvPr/>
        </p:nvSpPr>
        <p:spPr>
          <a:xfrm>
            <a:off x="11234713" y="6130636"/>
            <a:ext cx="122300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Server</a:t>
            </a:r>
            <a:endParaRPr sz="2200" b="0" i="0" u="none" strike="noStrike" cap="none">
              <a:solidFill>
                <a:schemeClr val="dk1"/>
              </a:solidFill>
              <a:latin typeface="Open Sans"/>
              <a:ea typeface="Open Sans"/>
              <a:cs typeface="Open Sans"/>
              <a:sym typeface="Open Sans"/>
            </a:endParaRPr>
          </a:p>
        </p:txBody>
      </p:sp>
      <p:pic>
        <p:nvPicPr>
          <p:cNvPr id="969" name="Google Shape;969;p60" descr="A picture containing vector graphics&#10;&#10;Description automatically generated"/>
          <p:cNvPicPr preferRelativeResize="0"/>
          <p:nvPr/>
        </p:nvPicPr>
        <p:blipFill rotWithShape="1">
          <a:blip r:embed="rId4">
            <a:alphaModFix/>
          </a:blip>
          <a:srcRect/>
          <a:stretch/>
        </p:blipFill>
        <p:spPr>
          <a:xfrm>
            <a:off x="4223759" y="4057826"/>
            <a:ext cx="1915385" cy="1915385"/>
          </a:xfrm>
          <a:prstGeom prst="rect">
            <a:avLst/>
          </a:prstGeom>
          <a:noFill/>
          <a:ln>
            <a:noFill/>
          </a:ln>
        </p:spPr>
      </p:pic>
      <p:sp>
        <p:nvSpPr>
          <p:cNvPr id="970" name="Google Shape;970;p60"/>
          <p:cNvSpPr txBox="1"/>
          <p:nvPr/>
        </p:nvSpPr>
        <p:spPr>
          <a:xfrm>
            <a:off x="4569947" y="6116275"/>
            <a:ext cx="122300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Client</a:t>
            </a:r>
            <a:endParaRPr sz="2200" b="0" i="0" u="none" strike="noStrike" cap="none">
              <a:solidFill>
                <a:schemeClr val="dk1"/>
              </a:solidFill>
              <a:latin typeface="Open Sans"/>
              <a:ea typeface="Open Sans"/>
              <a:cs typeface="Open Sans"/>
              <a:sym typeface="Open Sans"/>
            </a:endParaRPr>
          </a:p>
        </p:txBody>
      </p:sp>
      <p:cxnSp>
        <p:nvCxnSpPr>
          <p:cNvPr id="971" name="Google Shape;971;p60"/>
          <p:cNvCxnSpPr/>
          <p:nvPr/>
        </p:nvCxnSpPr>
        <p:spPr>
          <a:xfrm>
            <a:off x="11554691" y="2556164"/>
            <a:ext cx="0" cy="955963"/>
          </a:xfrm>
          <a:prstGeom prst="straightConnector1">
            <a:avLst/>
          </a:prstGeom>
          <a:noFill/>
          <a:ln w="38100" cap="flat" cmpd="sng">
            <a:solidFill>
              <a:srgbClr val="5597D3"/>
            </a:solidFill>
            <a:prstDash val="solid"/>
            <a:round/>
            <a:headEnd type="none" w="sm" len="sm"/>
            <a:tailEnd type="triangle" w="med" len="med"/>
          </a:ln>
        </p:spPr>
      </p:cxnSp>
      <p:cxnSp>
        <p:nvCxnSpPr>
          <p:cNvPr id="972" name="Google Shape;972;p60"/>
          <p:cNvCxnSpPr/>
          <p:nvPr/>
        </p:nvCxnSpPr>
        <p:spPr>
          <a:xfrm rot="10800000">
            <a:off x="5382491" y="2556163"/>
            <a:ext cx="6151418" cy="0"/>
          </a:xfrm>
          <a:prstGeom prst="straightConnector1">
            <a:avLst/>
          </a:prstGeom>
          <a:noFill/>
          <a:ln w="38100" cap="flat" cmpd="sng">
            <a:solidFill>
              <a:srgbClr val="5597D3"/>
            </a:solidFill>
            <a:prstDash val="solid"/>
            <a:round/>
            <a:headEnd type="none" w="sm" len="sm"/>
            <a:tailEnd type="none" w="sm" len="sm"/>
          </a:ln>
        </p:spPr>
      </p:cxnSp>
      <p:cxnSp>
        <p:nvCxnSpPr>
          <p:cNvPr id="973" name="Google Shape;973;p60"/>
          <p:cNvCxnSpPr/>
          <p:nvPr/>
        </p:nvCxnSpPr>
        <p:spPr>
          <a:xfrm rot="10800000">
            <a:off x="5382491" y="2556163"/>
            <a:ext cx="0" cy="1163782"/>
          </a:xfrm>
          <a:prstGeom prst="straightConnector1">
            <a:avLst/>
          </a:prstGeom>
          <a:noFill/>
          <a:ln w="38100" cap="flat" cmpd="sng">
            <a:solidFill>
              <a:srgbClr val="5597D3"/>
            </a:solidFill>
            <a:prstDash val="solid"/>
            <a:round/>
            <a:headEnd type="none" w="sm" len="sm"/>
            <a:tailEnd type="none" w="sm" len="sm"/>
          </a:ln>
        </p:spPr>
      </p:cxnSp>
      <p:sp>
        <p:nvSpPr>
          <p:cNvPr id="974" name="Google Shape;974;p60"/>
          <p:cNvSpPr txBox="1"/>
          <p:nvPr/>
        </p:nvSpPr>
        <p:spPr>
          <a:xfrm>
            <a:off x="6500347" y="2657294"/>
            <a:ext cx="47343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1. Client sends request to server</a:t>
            </a:r>
            <a:endParaRPr sz="2200" b="0" i="0" u="none" strike="noStrike" cap="none">
              <a:solidFill>
                <a:schemeClr val="dk1"/>
              </a:solidFill>
              <a:latin typeface="Open Sans"/>
              <a:ea typeface="Open Sans"/>
              <a:cs typeface="Open Sans"/>
              <a:sym typeface="Open Sans"/>
            </a:endParaRPr>
          </a:p>
        </p:txBody>
      </p:sp>
      <p:cxnSp>
        <p:nvCxnSpPr>
          <p:cNvPr id="975" name="Google Shape;975;p60"/>
          <p:cNvCxnSpPr/>
          <p:nvPr/>
        </p:nvCxnSpPr>
        <p:spPr>
          <a:xfrm rot="10800000">
            <a:off x="6139144" y="3886200"/>
            <a:ext cx="4646620" cy="0"/>
          </a:xfrm>
          <a:prstGeom prst="straightConnector1">
            <a:avLst/>
          </a:prstGeom>
          <a:noFill/>
          <a:ln w="38100" cap="flat" cmpd="sng">
            <a:solidFill>
              <a:srgbClr val="5597D3"/>
            </a:solidFill>
            <a:prstDash val="solid"/>
            <a:round/>
            <a:headEnd type="none" w="sm" len="sm"/>
            <a:tailEnd type="triangle" w="med" len="med"/>
          </a:ln>
        </p:spPr>
      </p:cxnSp>
      <p:sp>
        <p:nvSpPr>
          <p:cNvPr id="976" name="Google Shape;976;p60"/>
          <p:cNvSpPr txBox="1"/>
          <p:nvPr/>
        </p:nvSpPr>
        <p:spPr>
          <a:xfrm>
            <a:off x="6939331" y="4087078"/>
            <a:ext cx="47343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2. Server sends cookies</a:t>
            </a:r>
            <a:endParaRPr sz="2200" b="0" i="0" u="none" strike="noStrike" cap="none">
              <a:solidFill>
                <a:schemeClr val="dk1"/>
              </a:solidFill>
              <a:latin typeface="Open Sans"/>
              <a:ea typeface="Open Sans"/>
              <a:cs typeface="Open Sans"/>
              <a:sym typeface="Open Sans"/>
            </a:endParaRPr>
          </a:p>
        </p:txBody>
      </p:sp>
      <p:pic>
        <p:nvPicPr>
          <p:cNvPr id="977" name="Google Shape;977;p60" descr="Download"/>
          <p:cNvPicPr preferRelativeResize="0"/>
          <p:nvPr/>
        </p:nvPicPr>
        <p:blipFill rotWithShape="1">
          <a:blip r:embed="rId5">
            <a:alphaModFix/>
          </a:blip>
          <a:srcRect/>
          <a:stretch/>
        </p:blipFill>
        <p:spPr>
          <a:xfrm>
            <a:off x="3808553" y="4517965"/>
            <a:ext cx="709550" cy="564077"/>
          </a:xfrm>
          <a:prstGeom prst="rect">
            <a:avLst/>
          </a:prstGeom>
          <a:noFill/>
          <a:ln>
            <a:noFill/>
          </a:ln>
        </p:spPr>
      </p:pic>
      <p:grpSp>
        <p:nvGrpSpPr>
          <p:cNvPr id="978" name="Google Shape;978;p60"/>
          <p:cNvGrpSpPr/>
          <p:nvPr/>
        </p:nvGrpSpPr>
        <p:grpSpPr>
          <a:xfrm>
            <a:off x="3663615" y="4330403"/>
            <a:ext cx="601023" cy="1004937"/>
            <a:chOff x="7398327" y="5382491"/>
            <a:chExt cx="353291" cy="590720"/>
          </a:xfrm>
        </p:grpSpPr>
        <p:cxnSp>
          <p:nvCxnSpPr>
            <p:cNvPr id="979" name="Google Shape;979;p60"/>
            <p:cNvCxnSpPr/>
            <p:nvPr/>
          </p:nvCxnSpPr>
          <p:spPr>
            <a:xfrm rot="10800000">
              <a:off x="7398327" y="5382491"/>
              <a:ext cx="353291" cy="0"/>
            </a:xfrm>
            <a:prstGeom prst="straightConnector1">
              <a:avLst/>
            </a:prstGeom>
            <a:noFill/>
            <a:ln w="38100" cap="flat" cmpd="sng">
              <a:solidFill>
                <a:srgbClr val="5597D3"/>
              </a:solidFill>
              <a:prstDash val="solid"/>
              <a:round/>
              <a:headEnd type="none" w="sm" len="sm"/>
              <a:tailEnd type="none" w="sm" len="sm"/>
            </a:ln>
          </p:spPr>
        </p:cxnSp>
        <p:cxnSp>
          <p:nvCxnSpPr>
            <p:cNvPr id="980" name="Google Shape;980;p60"/>
            <p:cNvCxnSpPr/>
            <p:nvPr/>
          </p:nvCxnSpPr>
          <p:spPr>
            <a:xfrm rot="10800000" flipH="1">
              <a:off x="7405067" y="5391827"/>
              <a:ext cx="1" cy="581384"/>
            </a:xfrm>
            <a:prstGeom prst="straightConnector1">
              <a:avLst/>
            </a:prstGeom>
            <a:noFill/>
            <a:ln w="38100" cap="flat" cmpd="sng">
              <a:solidFill>
                <a:srgbClr val="5597D3"/>
              </a:solidFill>
              <a:prstDash val="solid"/>
              <a:round/>
              <a:headEnd type="none" w="sm" len="sm"/>
              <a:tailEnd type="none" w="sm" len="sm"/>
            </a:ln>
          </p:spPr>
        </p:cxnSp>
        <p:cxnSp>
          <p:nvCxnSpPr>
            <p:cNvPr id="981" name="Google Shape;981;p60"/>
            <p:cNvCxnSpPr/>
            <p:nvPr/>
          </p:nvCxnSpPr>
          <p:spPr>
            <a:xfrm>
              <a:off x="7398327" y="5973211"/>
              <a:ext cx="353291" cy="0"/>
            </a:xfrm>
            <a:prstGeom prst="straightConnector1">
              <a:avLst/>
            </a:prstGeom>
            <a:noFill/>
            <a:ln w="38100" cap="flat" cmpd="sng">
              <a:solidFill>
                <a:srgbClr val="5597D3"/>
              </a:solidFill>
              <a:prstDash val="solid"/>
              <a:round/>
              <a:headEnd type="none" w="sm" len="sm"/>
              <a:tailEnd type="triangle" w="med" len="med"/>
            </a:ln>
          </p:spPr>
        </p:cxnSp>
      </p:grpSp>
      <p:sp>
        <p:nvSpPr>
          <p:cNvPr id="982" name="Google Shape;982;p60"/>
          <p:cNvSpPr txBox="1"/>
          <p:nvPr/>
        </p:nvSpPr>
        <p:spPr>
          <a:xfrm>
            <a:off x="173862" y="4284624"/>
            <a:ext cx="3282150" cy="110799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3. Browser stores information on local system</a:t>
            </a:r>
            <a:endParaRPr sz="2200" b="0" i="0" u="none" strike="noStrike" cap="none">
              <a:solidFill>
                <a:schemeClr val="dk1"/>
              </a:solidFill>
              <a:latin typeface="Open Sans"/>
              <a:ea typeface="Open Sans"/>
              <a:cs typeface="Open Sans"/>
              <a:sym typeface="Open Sans"/>
            </a:endParaRPr>
          </a:p>
        </p:txBody>
      </p:sp>
      <p:cxnSp>
        <p:nvCxnSpPr>
          <p:cNvPr id="983" name="Google Shape;983;p60"/>
          <p:cNvCxnSpPr/>
          <p:nvPr/>
        </p:nvCxnSpPr>
        <p:spPr>
          <a:xfrm>
            <a:off x="6148420" y="5392620"/>
            <a:ext cx="4646620" cy="0"/>
          </a:xfrm>
          <a:prstGeom prst="straightConnector1">
            <a:avLst/>
          </a:prstGeom>
          <a:noFill/>
          <a:ln w="38100" cap="flat" cmpd="sng">
            <a:solidFill>
              <a:srgbClr val="5597D3"/>
            </a:solidFill>
            <a:prstDash val="solid"/>
            <a:round/>
            <a:headEnd type="none" w="sm" len="sm"/>
            <a:tailEnd type="triangle" w="med" len="med"/>
          </a:ln>
        </p:spPr>
      </p:cxnSp>
      <p:sp>
        <p:nvSpPr>
          <p:cNvPr id="984" name="Google Shape;984;p60"/>
          <p:cNvSpPr txBox="1"/>
          <p:nvPr/>
        </p:nvSpPr>
        <p:spPr>
          <a:xfrm>
            <a:off x="6201388" y="5536084"/>
            <a:ext cx="473436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4. Client sends cookie information to server</a:t>
            </a:r>
            <a:endParaRPr sz="2200" b="0" i="0" u="none" strike="noStrike" cap="none">
              <a:solidFill>
                <a:schemeClr val="dk1"/>
              </a:solidFill>
              <a:latin typeface="Open Sans"/>
              <a:ea typeface="Open Sans"/>
              <a:cs typeface="Open Sans"/>
              <a:sym typeface="Open Sans"/>
            </a:endParaRPr>
          </a:p>
        </p:txBody>
      </p:sp>
      <p:pic>
        <p:nvPicPr>
          <p:cNvPr id="985" name="Google Shape;985;p60"/>
          <p:cNvPicPr preferRelativeResize="0"/>
          <p:nvPr/>
        </p:nvPicPr>
        <p:blipFill rotWithShape="1">
          <a:blip r:embed="rId6">
            <a:alphaModFix/>
          </a:blip>
          <a:srcRect/>
          <a:stretch/>
        </p:blipFill>
        <p:spPr>
          <a:xfrm>
            <a:off x="6718317" y="603159"/>
            <a:ext cx="2786063" cy="3657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Accessing Cookies</a:t>
            </a:r>
            <a:endParaRPr/>
          </a:p>
        </p:txBody>
      </p:sp>
      <p:grpSp>
        <p:nvGrpSpPr>
          <p:cNvPr id="992" name="Google Shape;992;p61"/>
          <p:cNvGrpSpPr/>
          <p:nvPr/>
        </p:nvGrpSpPr>
        <p:grpSpPr>
          <a:xfrm>
            <a:off x="6837216" y="1736999"/>
            <a:ext cx="2561688" cy="6863097"/>
            <a:chOff x="2411760" y="1109886"/>
            <a:chExt cx="1752575" cy="4695378"/>
          </a:xfrm>
        </p:grpSpPr>
        <p:sp>
          <p:nvSpPr>
            <p:cNvPr id="993" name="Google Shape;993;p61"/>
            <p:cNvSpPr/>
            <p:nvPr/>
          </p:nvSpPr>
          <p:spPr>
            <a:xfrm>
              <a:off x="2411760" y="1109886"/>
              <a:ext cx="936104" cy="93610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94" name="Google Shape;994;p61"/>
            <p:cNvSpPr/>
            <p:nvPr/>
          </p:nvSpPr>
          <p:spPr>
            <a:xfrm>
              <a:off x="3228231" y="2036465"/>
              <a:ext cx="936104" cy="93610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95" name="Google Shape;995;p61"/>
            <p:cNvSpPr/>
            <p:nvPr/>
          </p:nvSpPr>
          <p:spPr>
            <a:xfrm>
              <a:off x="2411760" y="2977902"/>
              <a:ext cx="936104" cy="9361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96" name="Google Shape;996;p61"/>
            <p:cNvSpPr/>
            <p:nvPr/>
          </p:nvSpPr>
          <p:spPr>
            <a:xfrm>
              <a:off x="2411760" y="4869160"/>
              <a:ext cx="936104" cy="9361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97" name="Google Shape;997;p61"/>
            <p:cNvSpPr/>
            <p:nvPr/>
          </p:nvSpPr>
          <p:spPr>
            <a:xfrm>
              <a:off x="3228231" y="3933056"/>
              <a:ext cx="936104" cy="936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pic>
        <p:nvPicPr>
          <p:cNvPr id="998" name="Google Shape;998;p61" descr="A close up of a logo&#10;&#10;Description automatically generated"/>
          <p:cNvPicPr preferRelativeResize="0"/>
          <p:nvPr/>
        </p:nvPicPr>
        <p:blipFill rotWithShape="1">
          <a:blip r:embed="rId3">
            <a:alphaModFix/>
          </a:blip>
          <a:srcRect/>
          <a:stretch/>
        </p:blipFill>
        <p:spPr>
          <a:xfrm>
            <a:off x="7272607" y="2119744"/>
            <a:ext cx="666111" cy="666111"/>
          </a:xfrm>
          <a:prstGeom prst="rect">
            <a:avLst/>
          </a:prstGeom>
          <a:noFill/>
          <a:ln>
            <a:noFill/>
          </a:ln>
        </p:spPr>
      </p:pic>
      <p:sp>
        <p:nvSpPr>
          <p:cNvPr id="999" name="Google Shape;999;p61"/>
          <p:cNvSpPr txBox="1"/>
          <p:nvPr/>
        </p:nvSpPr>
        <p:spPr>
          <a:xfrm>
            <a:off x="8640883" y="1769803"/>
            <a:ext cx="40868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Create Cookies</a:t>
            </a:r>
            <a:endParaRPr sz="2400" b="0" i="0" u="none" strike="noStrike" cap="none">
              <a:solidFill>
                <a:schemeClr val="dk1"/>
              </a:solidFill>
              <a:latin typeface="Open Sans"/>
              <a:ea typeface="Open Sans"/>
              <a:cs typeface="Open Sans"/>
              <a:sym typeface="Open Sans"/>
            </a:endParaRPr>
          </a:p>
        </p:txBody>
      </p:sp>
      <p:sp>
        <p:nvSpPr>
          <p:cNvPr id="1000" name="Google Shape;1000;p61"/>
          <p:cNvSpPr/>
          <p:nvPr/>
        </p:nvSpPr>
        <p:spPr>
          <a:xfrm>
            <a:off x="8714766" y="2324322"/>
            <a:ext cx="3503780"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new Cookie("key","value");</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1001" name="Google Shape;1001;p61" descr="A close up of a logo&#10;&#10;Description automatically generated"/>
          <p:cNvPicPr preferRelativeResize="0"/>
          <p:nvPr/>
        </p:nvPicPr>
        <p:blipFill rotWithShape="1">
          <a:blip r:embed="rId4">
            <a:alphaModFix/>
          </a:blip>
          <a:srcRect/>
          <a:stretch/>
        </p:blipFill>
        <p:spPr>
          <a:xfrm>
            <a:off x="8308052" y="3343100"/>
            <a:ext cx="813427" cy="813427"/>
          </a:xfrm>
          <a:prstGeom prst="rect">
            <a:avLst/>
          </a:prstGeom>
          <a:noFill/>
          <a:ln>
            <a:noFill/>
          </a:ln>
        </p:spPr>
      </p:pic>
      <p:sp>
        <p:nvSpPr>
          <p:cNvPr id="1002" name="Google Shape;1002;p61"/>
          <p:cNvSpPr txBox="1"/>
          <p:nvPr/>
        </p:nvSpPr>
        <p:spPr>
          <a:xfrm>
            <a:off x="3805085" y="3414557"/>
            <a:ext cx="4086831"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Set Maximum Age</a:t>
            </a:r>
            <a:endParaRPr sz="2400" b="0" i="0" u="none" strike="noStrike" cap="none">
              <a:solidFill>
                <a:schemeClr val="dk1"/>
              </a:solidFill>
              <a:latin typeface="Open Sans"/>
              <a:ea typeface="Open Sans"/>
              <a:cs typeface="Open Sans"/>
              <a:sym typeface="Open Sans"/>
            </a:endParaRPr>
          </a:p>
        </p:txBody>
      </p:sp>
      <p:sp>
        <p:nvSpPr>
          <p:cNvPr id="1003" name="Google Shape;1003;p61"/>
          <p:cNvSpPr/>
          <p:nvPr/>
        </p:nvSpPr>
        <p:spPr>
          <a:xfrm>
            <a:off x="3992237" y="3978726"/>
            <a:ext cx="3969035" cy="338554"/>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313131"/>
              </a:buClr>
              <a:buSzPts val="2200"/>
              <a:buFont typeface="Open Sans"/>
              <a:buNone/>
            </a:pPr>
            <a:r>
              <a:rPr lang="en-US" sz="2200" b="0" i="0" u="none" strike="noStrike" cap="none">
                <a:solidFill>
                  <a:srgbClr val="313131"/>
                </a:solidFill>
                <a:latin typeface="Open Sans"/>
                <a:ea typeface="Open Sans"/>
                <a:cs typeface="Open Sans"/>
                <a:sym typeface="Open Sans"/>
              </a:rPr>
              <a:t>cookie.setMaxAge(60*60*24); </a:t>
            </a:r>
            <a:endParaRPr sz="2200" b="0" i="0" u="none" strike="noStrike" cap="none">
              <a:solidFill>
                <a:schemeClr val="dk1"/>
              </a:solidFill>
              <a:latin typeface="Open Sans"/>
              <a:ea typeface="Open Sans"/>
              <a:cs typeface="Open Sans"/>
              <a:sym typeface="Open Sans"/>
            </a:endParaRPr>
          </a:p>
        </p:txBody>
      </p:sp>
      <p:pic>
        <p:nvPicPr>
          <p:cNvPr id="1004" name="Google Shape;1004;p61" descr="A close up of a logo&#10;&#10;Description automatically generated"/>
          <p:cNvPicPr preferRelativeResize="0"/>
          <p:nvPr/>
        </p:nvPicPr>
        <p:blipFill rotWithShape="1">
          <a:blip r:embed="rId5">
            <a:alphaModFix/>
          </a:blip>
          <a:srcRect/>
          <a:stretch/>
        </p:blipFill>
        <p:spPr>
          <a:xfrm>
            <a:off x="7187615" y="4803902"/>
            <a:ext cx="773657" cy="773657"/>
          </a:xfrm>
          <a:prstGeom prst="rect">
            <a:avLst/>
          </a:prstGeom>
          <a:noFill/>
          <a:ln>
            <a:noFill/>
          </a:ln>
        </p:spPr>
      </p:pic>
      <p:sp>
        <p:nvSpPr>
          <p:cNvPr id="1005" name="Google Shape;1005;p61"/>
          <p:cNvSpPr txBox="1"/>
          <p:nvPr/>
        </p:nvSpPr>
        <p:spPr>
          <a:xfrm>
            <a:off x="8620268" y="4793396"/>
            <a:ext cx="67374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Send Cookies to HTTP Response Headers</a:t>
            </a:r>
            <a:endParaRPr sz="2400" b="0" i="0" u="none" strike="noStrike" cap="none">
              <a:solidFill>
                <a:schemeClr val="dk1"/>
              </a:solidFill>
              <a:latin typeface="Open Sans"/>
              <a:ea typeface="Open Sans"/>
              <a:cs typeface="Open Sans"/>
              <a:sym typeface="Open Sans"/>
            </a:endParaRPr>
          </a:p>
        </p:txBody>
      </p:sp>
      <p:sp>
        <p:nvSpPr>
          <p:cNvPr id="1006" name="Google Shape;1006;p61"/>
          <p:cNvSpPr/>
          <p:nvPr/>
        </p:nvSpPr>
        <p:spPr>
          <a:xfrm>
            <a:off x="8773133" y="5319512"/>
            <a:ext cx="3822329" cy="338554"/>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response.addCookie(cookie); </a:t>
            </a:r>
            <a:endParaRPr sz="1400" b="0" i="0" u="none" strike="noStrike" cap="none">
              <a:solidFill>
                <a:srgbClr val="000000"/>
              </a:solidFill>
              <a:latin typeface="Arial"/>
              <a:ea typeface="Arial"/>
              <a:cs typeface="Arial"/>
              <a:sym typeface="Arial"/>
            </a:endParaRPr>
          </a:p>
        </p:txBody>
      </p:sp>
      <p:sp>
        <p:nvSpPr>
          <p:cNvPr id="1007" name="Google Shape;1007;p61"/>
          <p:cNvSpPr txBox="1"/>
          <p:nvPr/>
        </p:nvSpPr>
        <p:spPr>
          <a:xfrm>
            <a:off x="5382488" y="6027406"/>
            <a:ext cx="250942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Read Cookies</a:t>
            </a:r>
            <a:endParaRPr sz="2400" b="0" i="0" u="none" strike="noStrike" cap="none">
              <a:solidFill>
                <a:schemeClr val="dk1"/>
              </a:solidFill>
              <a:latin typeface="Open Sans"/>
              <a:ea typeface="Open Sans"/>
              <a:cs typeface="Open Sans"/>
              <a:sym typeface="Open Sans"/>
            </a:endParaRPr>
          </a:p>
        </p:txBody>
      </p:sp>
      <p:sp>
        <p:nvSpPr>
          <p:cNvPr id="1008" name="Google Shape;1008;p61"/>
          <p:cNvSpPr/>
          <p:nvPr/>
        </p:nvSpPr>
        <p:spPr>
          <a:xfrm>
            <a:off x="5087532" y="6547682"/>
            <a:ext cx="2797624" cy="338554"/>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request.getCookies();</a:t>
            </a:r>
            <a:endParaRPr sz="1400" b="0" i="0" u="none" strike="noStrike" cap="none">
              <a:solidFill>
                <a:srgbClr val="000000"/>
              </a:solidFill>
              <a:latin typeface="Arial"/>
              <a:ea typeface="Arial"/>
              <a:cs typeface="Arial"/>
              <a:sym typeface="Arial"/>
            </a:endParaRPr>
          </a:p>
        </p:txBody>
      </p:sp>
      <p:sp>
        <p:nvSpPr>
          <p:cNvPr id="1009" name="Google Shape;1009;p61"/>
          <p:cNvSpPr txBox="1"/>
          <p:nvPr/>
        </p:nvSpPr>
        <p:spPr>
          <a:xfrm>
            <a:off x="8618045" y="4793396"/>
            <a:ext cx="67374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Send Cookies to HTTP Response Headers</a:t>
            </a:r>
            <a:endParaRPr sz="2400" b="0" i="0" u="none" strike="noStrike" cap="none">
              <a:solidFill>
                <a:schemeClr val="dk1"/>
              </a:solidFill>
              <a:latin typeface="Open Sans"/>
              <a:ea typeface="Open Sans"/>
              <a:cs typeface="Open Sans"/>
              <a:sym typeface="Open Sans"/>
            </a:endParaRPr>
          </a:p>
        </p:txBody>
      </p:sp>
      <p:sp>
        <p:nvSpPr>
          <p:cNvPr id="1010" name="Google Shape;1010;p61"/>
          <p:cNvSpPr txBox="1"/>
          <p:nvPr/>
        </p:nvSpPr>
        <p:spPr>
          <a:xfrm>
            <a:off x="8432744" y="7465544"/>
            <a:ext cx="67374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Delete Cookies</a:t>
            </a:r>
            <a:endParaRPr sz="2400" b="0" i="0" u="none" strike="noStrike" cap="none">
              <a:solidFill>
                <a:schemeClr val="dk1"/>
              </a:solidFill>
              <a:latin typeface="Open Sans"/>
              <a:ea typeface="Open Sans"/>
              <a:cs typeface="Open Sans"/>
              <a:sym typeface="Open Sans"/>
            </a:endParaRPr>
          </a:p>
        </p:txBody>
      </p:sp>
      <p:sp>
        <p:nvSpPr>
          <p:cNvPr id="1011" name="Google Shape;1011;p61"/>
          <p:cNvSpPr/>
          <p:nvPr/>
        </p:nvSpPr>
        <p:spPr>
          <a:xfrm>
            <a:off x="8432744" y="7927209"/>
            <a:ext cx="2922274" cy="338554"/>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cookie.setMaxAge( 0 );</a:t>
            </a:r>
            <a:endParaRPr sz="1400" b="0" i="0" u="none" strike="noStrike" cap="none">
              <a:solidFill>
                <a:srgbClr val="000000"/>
              </a:solidFill>
              <a:latin typeface="Arial"/>
              <a:ea typeface="Arial"/>
              <a:cs typeface="Arial"/>
              <a:sym typeface="Arial"/>
            </a:endParaRPr>
          </a:p>
        </p:txBody>
      </p:sp>
      <p:pic>
        <p:nvPicPr>
          <p:cNvPr id="1012" name="Google Shape;1012;p61" descr="A close up of a logo&#10;&#10;Description automatically generated"/>
          <p:cNvPicPr preferRelativeResize="0"/>
          <p:nvPr/>
        </p:nvPicPr>
        <p:blipFill rotWithShape="1">
          <a:blip r:embed="rId6">
            <a:alphaModFix/>
          </a:blip>
          <a:srcRect/>
          <a:stretch/>
        </p:blipFill>
        <p:spPr>
          <a:xfrm>
            <a:off x="8432744" y="6161787"/>
            <a:ext cx="890364" cy="890364"/>
          </a:xfrm>
          <a:prstGeom prst="rect">
            <a:avLst/>
          </a:prstGeom>
          <a:noFill/>
          <a:ln>
            <a:noFill/>
          </a:ln>
        </p:spPr>
      </p:pic>
      <p:pic>
        <p:nvPicPr>
          <p:cNvPr id="1013" name="Google Shape;1013;p61" descr="A close up of a logo&#10;&#10;Description automatically generated"/>
          <p:cNvPicPr preferRelativeResize="0"/>
          <p:nvPr/>
        </p:nvPicPr>
        <p:blipFill rotWithShape="1">
          <a:blip r:embed="rId7">
            <a:alphaModFix/>
          </a:blip>
          <a:srcRect/>
          <a:stretch/>
        </p:blipFill>
        <p:spPr>
          <a:xfrm>
            <a:off x="7053641" y="7465544"/>
            <a:ext cx="976987" cy="976987"/>
          </a:xfrm>
          <a:prstGeom prst="rect">
            <a:avLst/>
          </a:prstGeom>
          <a:noFill/>
          <a:ln>
            <a:noFill/>
          </a:ln>
        </p:spPr>
      </p:pic>
      <p:pic>
        <p:nvPicPr>
          <p:cNvPr id="1014" name="Google Shape;1014;p61"/>
          <p:cNvPicPr preferRelativeResize="0"/>
          <p:nvPr/>
        </p:nvPicPr>
        <p:blipFill rotWithShape="1">
          <a:blip r:embed="rId8">
            <a:alphaModFix/>
          </a:blip>
          <a:srcRect/>
          <a:stretch/>
        </p:blipFill>
        <p:spPr>
          <a:xfrm>
            <a:off x="5643508" y="603159"/>
            <a:ext cx="4935681" cy="3657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Handling a Session</a:t>
            </a:r>
            <a:endParaRPr/>
          </a:p>
        </p:txBody>
      </p:sp>
      <p:sp>
        <p:nvSpPr>
          <p:cNvPr id="1021" name="Google Shape;1021;p62"/>
          <p:cNvSpPr/>
          <p:nvPr/>
        </p:nvSpPr>
        <p:spPr>
          <a:xfrm>
            <a:off x="2352626" y="1256762"/>
            <a:ext cx="1223820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 JSP, sessions are handled with the </a:t>
            </a:r>
            <a:r>
              <a:rPr lang="en-US" sz="2200" b="1" i="0" u="none" strike="noStrike" cap="none">
                <a:solidFill>
                  <a:srgbClr val="000000"/>
                </a:solidFill>
                <a:latin typeface="Open Sans"/>
                <a:ea typeface="Open Sans"/>
                <a:cs typeface="Open Sans"/>
                <a:sym typeface="Open Sans"/>
              </a:rPr>
              <a:t>Session</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0000"/>
                </a:solidFill>
                <a:latin typeface="Open Sans"/>
                <a:ea typeface="Open Sans"/>
                <a:cs typeface="Open Sans"/>
                <a:sym typeface="Open Sans"/>
              </a:rPr>
              <a:t>Object. </a:t>
            </a:r>
            <a:r>
              <a:rPr lang="en-US" sz="2200" b="0" i="0" u="none" strike="noStrike" cap="none">
                <a:solidFill>
                  <a:srgbClr val="000000"/>
                </a:solidFill>
                <a:latin typeface="Open Sans"/>
                <a:ea typeface="Open Sans"/>
                <a:cs typeface="Open Sans"/>
                <a:sym typeface="Open Sans"/>
              </a:rPr>
              <a:t>It uses the servlet provided by HttpSession Interface.</a:t>
            </a:r>
            <a:endParaRPr sz="2200" b="1" i="0" u="none" strike="noStrike" cap="none">
              <a:solidFill>
                <a:schemeClr val="dk1"/>
              </a:solidFill>
              <a:latin typeface="Open Sans"/>
              <a:ea typeface="Open Sans"/>
              <a:cs typeface="Open Sans"/>
              <a:sym typeface="Open Sans"/>
            </a:endParaRPr>
          </a:p>
        </p:txBody>
      </p:sp>
      <p:grpSp>
        <p:nvGrpSpPr>
          <p:cNvPr id="1022" name="Google Shape;1022;p62"/>
          <p:cNvGrpSpPr/>
          <p:nvPr/>
        </p:nvGrpSpPr>
        <p:grpSpPr>
          <a:xfrm>
            <a:off x="6244042" y="6007012"/>
            <a:ext cx="5418328" cy="3136993"/>
            <a:chOff x="-1" y="0"/>
            <a:chExt cx="7630185" cy="4417567"/>
          </a:xfrm>
        </p:grpSpPr>
        <p:grpSp>
          <p:nvGrpSpPr>
            <p:cNvPr id="1023" name="Google Shape;1023;p62"/>
            <p:cNvGrpSpPr/>
            <p:nvPr/>
          </p:nvGrpSpPr>
          <p:grpSpPr>
            <a:xfrm>
              <a:off x="-1" y="1301571"/>
              <a:ext cx="4779270" cy="3115997"/>
              <a:chOff x="-1" y="-1"/>
              <a:chExt cx="4779269" cy="3115995"/>
            </a:xfrm>
          </p:grpSpPr>
          <p:grpSp>
            <p:nvGrpSpPr>
              <p:cNvPr id="1024" name="Google Shape;1024;p62"/>
              <p:cNvGrpSpPr/>
              <p:nvPr/>
            </p:nvGrpSpPr>
            <p:grpSpPr>
              <a:xfrm>
                <a:off x="-1" y="-1"/>
                <a:ext cx="3805902" cy="2262079"/>
                <a:chOff x="146049" y="98986"/>
                <a:chExt cx="3805901" cy="2262077"/>
              </a:xfrm>
            </p:grpSpPr>
            <p:sp>
              <p:nvSpPr>
                <p:cNvPr id="1025" name="Google Shape;1025;p62"/>
                <p:cNvSpPr/>
                <p:nvPr/>
              </p:nvSpPr>
              <p:spPr>
                <a:xfrm>
                  <a:off x="1413243" y="2210853"/>
                  <a:ext cx="2538707" cy="126981"/>
                </a:xfrm>
                <a:prstGeom prst="roundRect">
                  <a:avLst>
                    <a:gd name="adj" fmla="val 50000"/>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6" name="Google Shape;1026;p62"/>
                <p:cNvSpPr/>
                <p:nvPr/>
              </p:nvSpPr>
              <p:spPr>
                <a:xfrm rot="-7200000">
                  <a:off x="-433643" y="1166533"/>
                  <a:ext cx="2538708" cy="126982"/>
                </a:xfrm>
                <a:prstGeom prst="roundRect">
                  <a:avLst>
                    <a:gd name="adj" fmla="val 50000"/>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27" name="Google Shape;1027;p62"/>
              <p:cNvGrpSpPr/>
              <p:nvPr/>
            </p:nvGrpSpPr>
            <p:grpSpPr>
              <a:xfrm>
                <a:off x="591848" y="2236674"/>
                <a:ext cx="4187420" cy="879320"/>
                <a:chOff x="0" y="0"/>
                <a:chExt cx="4187419" cy="879319"/>
              </a:xfrm>
            </p:grpSpPr>
            <p:sp>
              <p:nvSpPr>
                <p:cNvPr id="1028" name="Google Shape;1028;p62"/>
                <p:cNvSpPr/>
                <p:nvPr/>
              </p:nvSpPr>
              <p:spPr>
                <a:xfrm>
                  <a:off x="0" y="0"/>
                  <a:ext cx="4187419" cy="248891"/>
                </a:xfrm>
                <a:prstGeom prst="rect">
                  <a:avLst/>
                </a:prstGeom>
                <a:solidFill>
                  <a:srgbClr val="9999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29" name="Google Shape;1029;p62"/>
                <p:cNvGrpSpPr/>
                <p:nvPr/>
              </p:nvGrpSpPr>
              <p:grpSpPr>
                <a:xfrm>
                  <a:off x="665637" y="248890"/>
                  <a:ext cx="2856142" cy="630429"/>
                  <a:chOff x="-317500" y="0"/>
                  <a:chExt cx="2856141" cy="630427"/>
                </a:xfrm>
              </p:grpSpPr>
              <p:sp>
                <p:nvSpPr>
                  <p:cNvPr id="1030" name="Google Shape;1030;p62"/>
                  <p:cNvSpPr/>
                  <p:nvPr/>
                </p:nvSpPr>
                <p:spPr>
                  <a:xfrm rot="-5400000">
                    <a:off x="-508268" y="190767"/>
                    <a:ext cx="630427" cy="248892"/>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p62"/>
                  <p:cNvSpPr/>
                  <p:nvPr/>
                </p:nvSpPr>
                <p:spPr>
                  <a:xfrm rot="-5400000">
                    <a:off x="2098981" y="190767"/>
                    <a:ext cx="630427" cy="248892"/>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grpSp>
          <p:nvGrpSpPr>
            <p:cNvPr id="1032" name="Google Shape;1032;p62"/>
            <p:cNvGrpSpPr/>
            <p:nvPr/>
          </p:nvGrpSpPr>
          <p:grpSpPr>
            <a:xfrm>
              <a:off x="1852149" y="0"/>
              <a:ext cx="4571324" cy="4415936"/>
              <a:chOff x="0" y="0"/>
              <a:chExt cx="4571323" cy="4415935"/>
            </a:xfrm>
          </p:grpSpPr>
          <p:sp>
            <p:nvSpPr>
              <p:cNvPr id="1033" name="Google Shape;1033;p62"/>
              <p:cNvSpPr/>
              <p:nvPr/>
            </p:nvSpPr>
            <p:spPr>
              <a:xfrm>
                <a:off x="2270148" y="1859806"/>
                <a:ext cx="971561" cy="1253952"/>
              </a:xfrm>
              <a:custGeom>
                <a:avLst/>
                <a:gdLst/>
                <a:ahLst/>
                <a:cxnLst/>
                <a:rect l="l" t="t" r="r" b="b"/>
                <a:pathLst>
                  <a:path w="21600" h="21600" extrusionOk="0">
                    <a:moveTo>
                      <a:pt x="5623" y="21600"/>
                    </a:moveTo>
                    <a:cubicBezTo>
                      <a:pt x="4597" y="20639"/>
                      <a:pt x="3564" y="19684"/>
                      <a:pt x="2524" y="18733"/>
                    </a:cubicBezTo>
                    <a:cubicBezTo>
                      <a:pt x="2004" y="18257"/>
                      <a:pt x="1482" y="17783"/>
                      <a:pt x="975" y="17299"/>
                    </a:cubicBezTo>
                    <a:cubicBezTo>
                      <a:pt x="643" y="16983"/>
                      <a:pt x="318" y="16662"/>
                      <a:pt x="0" y="16338"/>
                    </a:cubicBezTo>
                    <a:lnTo>
                      <a:pt x="19619" y="0"/>
                    </a:lnTo>
                    <a:lnTo>
                      <a:pt x="21600" y="3731"/>
                    </a:lnTo>
                    <a:lnTo>
                      <a:pt x="5623" y="21600"/>
                    </a:lnTo>
                    <a:close/>
                  </a:path>
                </a:pathLst>
              </a:custGeom>
              <a:solidFill>
                <a:srgbClr val="3484C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34" name="Google Shape;1034;p62"/>
              <p:cNvGrpSpPr/>
              <p:nvPr/>
            </p:nvGrpSpPr>
            <p:grpSpPr>
              <a:xfrm>
                <a:off x="2308319" y="0"/>
                <a:ext cx="1520022" cy="2350576"/>
                <a:chOff x="-1" y="0"/>
                <a:chExt cx="1520021" cy="2350575"/>
              </a:xfrm>
            </p:grpSpPr>
            <p:sp>
              <p:nvSpPr>
                <p:cNvPr id="1035" name="Google Shape;1035;p62"/>
                <p:cNvSpPr/>
                <p:nvPr/>
              </p:nvSpPr>
              <p:spPr>
                <a:xfrm>
                  <a:off x="-1" y="286259"/>
                  <a:ext cx="1520021" cy="2064316"/>
                </a:xfrm>
                <a:custGeom>
                  <a:avLst/>
                  <a:gdLst/>
                  <a:ahLst/>
                  <a:cxnLst/>
                  <a:rect l="l" t="t" r="r" b="b"/>
                  <a:pathLst>
                    <a:path w="21564" h="21491" extrusionOk="0">
                      <a:moveTo>
                        <a:pt x="2646" y="1215"/>
                      </a:moveTo>
                      <a:cubicBezTo>
                        <a:pt x="2177" y="1530"/>
                        <a:pt x="1970" y="1986"/>
                        <a:pt x="1777" y="2429"/>
                      </a:cubicBezTo>
                      <a:cubicBezTo>
                        <a:pt x="1584" y="2872"/>
                        <a:pt x="1390" y="3322"/>
                        <a:pt x="1329" y="3782"/>
                      </a:cubicBezTo>
                      <a:cubicBezTo>
                        <a:pt x="1159" y="5063"/>
                        <a:pt x="2001" y="6324"/>
                        <a:pt x="1709" y="7596"/>
                      </a:cubicBezTo>
                      <a:cubicBezTo>
                        <a:pt x="1437" y="8777"/>
                        <a:pt x="229" y="9741"/>
                        <a:pt x="22" y="10932"/>
                      </a:cubicBezTo>
                      <a:cubicBezTo>
                        <a:pt x="-36" y="11263"/>
                        <a:pt x="7" y="11620"/>
                        <a:pt x="351" y="11831"/>
                      </a:cubicBezTo>
                      <a:cubicBezTo>
                        <a:pt x="816" y="12116"/>
                        <a:pt x="1459" y="11948"/>
                        <a:pt x="2041" y="11925"/>
                      </a:cubicBezTo>
                      <a:cubicBezTo>
                        <a:pt x="2246" y="11917"/>
                        <a:pt x="2456" y="11929"/>
                        <a:pt x="2636" y="12002"/>
                      </a:cubicBezTo>
                      <a:cubicBezTo>
                        <a:pt x="2950" y="12130"/>
                        <a:pt x="3085" y="12392"/>
                        <a:pt x="3168" y="12649"/>
                      </a:cubicBezTo>
                      <a:cubicBezTo>
                        <a:pt x="3503" y="13692"/>
                        <a:pt x="3323" y="14917"/>
                        <a:pt x="4474" y="15599"/>
                      </a:cubicBezTo>
                      <a:cubicBezTo>
                        <a:pt x="5291" y="16084"/>
                        <a:pt x="6411" y="16040"/>
                        <a:pt x="7460" y="15964"/>
                      </a:cubicBezTo>
                      <a:cubicBezTo>
                        <a:pt x="8557" y="15884"/>
                        <a:pt x="9665" y="15796"/>
                        <a:pt x="10798" y="15691"/>
                      </a:cubicBezTo>
                      <a:lnTo>
                        <a:pt x="14268" y="21491"/>
                      </a:lnTo>
                      <a:lnTo>
                        <a:pt x="21564" y="15165"/>
                      </a:lnTo>
                      <a:cubicBezTo>
                        <a:pt x="20471" y="14519"/>
                        <a:pt x="19650" y="13659"/>
                        <a:pt x="19196" y="12684"/>
                      </a:cubicBezTo>
                      <a:cubicBezTo>
                        <a:pt x="18849" y="11939"/>
                        <a:pt x="18727" y="11145"/>
                        <a:pt x="18901" y="10368"/>
                      </a:cubicBezTo>
                      <a:cubicBezTo>
                        <a:pt x="19261" y="8758"/>
                        <a:pt x="20845" y="7403"/>
                        <a:pt x="20998" y="5768"/>
                      </a:cubicBezTo>
                      <a:cubicBezTo>
                        <a:pt x="21303" y="2507"/>
                        <a:pt x="16868" y="296"/>
                        <a:pt x="12009" y="34"/>
                      </a:cubicBezTo>
                      <a:cubicBezTo>
                        <a:pt x="9362" y="-109"/>
                        <a:pt x="6723" y="214"/>
                        <a:pt x="4159" y="712"/>
                      </a:cubicBezTo>
                      <a:cubicBezTo>
                        <a:pt x="3615" y="817"/>
                        <a:pt x="3062" y="936"/>
                        <a:pt x="2646" y="1215"/>
                      </a:cubicBezTo>
                      <a:close/>
                    </a:path>
                  </a:pathLst>
                </a:custGeom>
                <a:solidFill>
                  <a:srgbClr val="E5E5E5"/>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6" name="Google Shape;1036;p62"/>
                <p:cNvSpPr/>
                <p:nvPr/>
              </p:nvSpPr>
              <p:spPr>
                <a:xfrm>
                  <a:off x="26678" y="0"/>
                  <a:ext cx="1466920" cy="1209977"/>
                </a:xfrm>
                <a:custGeom>
                  <a:avLst/>
                  <a:gdLst/>
                  <a:ahLst/>
                  <a:cxnLst/>
                  <a:rect l="l" t="t" r="r" b="b"/>
                  <a:pathLst>
                    <a:path w="21419" h="21600" extrusionOk="0">
                      <a:moveTo>
                        <a:pt x="3971" y="2931"/>
                      </a:moveTo>
                      <a:cubicBezTo>
                        <a:pt x="3817" y="2620"/>
                        <a:pt x="3701" y="2291"/>
                        <a:pt x="3626" y="1944"/>
                      </a:cubicBezTo>
                      <a:cubicBezTo>
                        <a:pt x="3487" y="1306"/>
                        <a:pt x="3489" y="636"/>
                        <a:pt x="3631" y="0"/>
                      </a:cubicBezTo>
                      <a:cubicBezTo>
                        <a:pt x="4459" y="961"/>
                        <a:pt x="5492" y="1627"/>
                        <a:pt x="6610" y="1924"/>
                      </a:cubicBezTo>
                      <a:cubicBezTo>
                        <a:pt x="8133" y="2328"/>
                        <a:pt x="9701" y="2022"/>
                        <a:pt x="11256" y="1860"/>
                      </a:cubicBezTo>
                      <a:cubicBezTo>
                        <a:pt x="12822" y="1697"/>
                        <a:pt x="14426" y="1694"/>
                        <a:pt x="15907" y="2245"/>
                      </a:cubicBezTo>
                      <a:cubicBezTo>
                        <a:pt x="17181" y="2719"/>
                        <a:pt x="18321" y="3588"/>
                        <a:pt x="19182" y="4841"/>
                      </a:cubicBezTo>
                      <a:cubicBezTo>
                        <a:pt x="19777" y="5708"/>
                        <a:pt x="20204" y="6723"/>
                        <a:pt x="20540" y="7778"/>
                      </a:cubicBezTo>
                      <a:cubicBezTo>
                        <a:pt x="21278" y="10096"/>
                        <a:pt x="21569" y="12556"/>
                        <a:pt x="21346" y="14958"/>
                      </a:cubicBezTo>
                      <a:cubicBezTo>
                        <a:pt x="21126" y="17338"/>
                        <a:pt x="20401" y="19631"/>
                        <a:pt x="19217" y="21600"/>
                      </a:cubicBezTo>
                      <a:cubicBezTo>
                        <a:pt x="19409" y="20684"/>
                        <a:pt x="19547" y="19756"/>
                        <a:pt x="19637" y="18818"/>
                      </a:cubicBezTo>
                      <a:cubicBezTo>
                        <a:pt x="19765" y="17492"/>
                        <a:pt x="19779" y="16163"/>
                        <a:pt x="19741" y="14832"/>
                      </a:cubicBezTo>
                      <a:cubicBezTo>
                        <a:pt x="19688" y="12975"/>
                        <a:pt x="19048" y="11140"/>
                        <a:pt x="17716" y="11376"/>
                      </a:cubicBezTo>
                      <a:cubicBezTo>
                        <a:pt x="17259" y="11457"/>
                        <a:pt x="16899" y="11835"/>
                        <a:pt x="16647" y="12271"/>
                      </a:cubicBezTo>
                      <a:cubicBezTo>
                        <a:pt x="16342" y="12799"/>
                        <a:pt x="16103" y="13468"/>
                        <a:pt x="15558" y="13530"/>
                      </a:cubicBezTo>
                      <a:cubicBezTo>
                        <a:pt x="14412" y="13659"/>
                        <a:pt x="14517" y="11792"/>
                        <a:pt x="14360" y="10290"/>
                      </a:cubicBezTo>
                      <a:cubicBezTo>
                        <a:pt x="14204" y="8799"/>
                        <a:pt x="13113" y="7817"/>
                        <a:pt x="11914" y="7277"/>
                      </a:cubicBezTo>
                      <a:cubicBezTo>
                        <a:pt x="11366" y="7031"/>
                        <a:pt x="10793" y="6858"/>
                        <a:pt x="10218" y="6721"/>
                      </a:cubicBezTo>
                      <a:cubicBezTo>
                        <a:pt x="7754" y="6133"/>
                        <a:pt x="5124" y="6143"/>
                        <a:pt x="3055" y="7851"/>
                      </a:cubicBezTo>
                      <a:cubicBezTo>
                        <a:pt x="2371" y="8415"/>
                        <a:pt x="1786" y="9136"/>
                        <a:pt x="1330" y="9977"/>
                      </a:cubicBezTo>
                      <a:cubicBezTo>
                        <a:pt x="741" y="8542"/>
                        <a:pt x="345" y="7044"/>
                        <a:pt x="147" y="5510"/>
                      </a:cubicBezTo>
                      <a:cubicBezTo>
                        <a:pt x="12" y="4462"/>
                        <a:pt x="-31" y="3399"/>
                        <a:pt x="23" y="2322"/>
                      </a:cubicBezTo>
                      <a:cubicBezTo>
                        <a:pt x="235" y="2846"/>
                        <a:pt x="577" y="3297"/>
                        <a:pt x="1012" y="3628"/>
                      </a:cubicBezTo>
                      <a:cubicBezTo>
                        <a:pt x="1271" y="3825"/>
                        <a:pt x="1560" y="3977"/>
                        <a:pt x="1867" y="4076"/>
                      </a:cubicBezTo>
                      <a:cubicBezTo>
                        <a:pt x="1801" y="3694"/>
                        <a:pt x="1754" y="3307"/>
                        <a:pt x="1728" y="2918"/>
                      </a:cubicBezTo>
                      <a:cubicBezTo>
                        <a:pt x="1680" y="2195"/>
                        <a:pt x="1702" y="1468"/>
                        <a:pt x="1793" y="752"/>
                      </a:cubicBezTo>
                      <a:cubicBezTo>
                        <a:pt x="2029" y="1309"/>
                        <a:pt x="2376" y="1803"/>
                        <a:pt x="2811" y="2200"/>
                      </a:cubicBezTo>
                      <a:cubicBezTo>
                        <a:pt x="3154" y="2513"/>
                        <a:pt x="3546" y="2760"/>
                        <a:pt x="3971" y="2931"/>
                      </a:cubicBezTo>
                      <a:close/>
                    </a:path>
                  </a:pathLst>
                </a:custGeom>
                <a:solidFill>
                  <a:srgbClr val="7F7F7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37" name="Google Shape;1037;p62"/>
              <p:cNvSpPr/>
              <p:nvPr/>
            </p:nvSpPr>
            <p:spPr>
              <a:xfrm>
                <a:off x="0" y="2707533"/>
                <a:ext cx="2534367" cy="449761"/>
              </a:xfrm>
              <a:custGeom>
                <a:avLst/>
                <a:gdLst/>
                <a:ahLst/>
                <a:cxnLst/>
                <a:rect l="l" t="t" r="r" b="b"/>
                <a:pathLst>
                  <a:path w="21579" h="21552" extrusionOk="0">
                    <a:moveTo>
                      <a:pt x="4572" y="32"/>
                    </a:moveTo>
                    <a:cubicBezTo>
                      <a:pt x="4295" y="111"/>
                      <a:pt x="4020" y="330"/>
                      <a:pt x="3746" y="552"/>
                    </a:cubicBezTo>
                    <a:cubicBezTo>
                      <a:pt x="3230" y="969"/>
                      <a:pt x="2711" y="1400"/>
                      <a:pt x="2226" y="2568"/>
                    </a:cubicBezTo>
                    <a:cubicBezTo>
                      <a:pt x="1631" y="4001"/>
                      <a:pt x="1139" y="6432"/>
                      <a:pt x="619" y="8585"/>
                    </a:cubicBezTo>
                    <a:cubicBezTo>
                      <a:pt x="367" y="9630"/>
                      <a:pt x="97" y="10715"/>
                      <a:pt x="18" y="12423"/>
                    </a:cubicBezTo>
                    <a:cubicBezTo>
                      <a:pt x="-21" y="13279"/>
                      <a:pt x="1" y="14220"/>
                      <a:pt x="117" y="14797"/>
                    </a:cubicBezTo>
                    <a:cubicBezTo>
                      <a:pt x="297" y="15696"/>
                      <a:pt x="509" y="15358"/>
                      <a:pt x="723" y="14732"/>
                    </a:cubicBezTo>
                    <a:cubicBezTo>
                      <a:pt x="926" y="14142"/>
                      <a:pt x="1163" y="13374"/>
                      <a:pt x="1382" y="12586"/>
                    </a:cubicBezTo>
                    <a:cubicBezTo>
                      <a:pt x="1797" y="11092"/>
                      <a:pt x="2251" y="10093"/>
                      <a:pt x="2723" y="9301"/>
                    </a:cubicBezTo>
                    <a:cubicBezTo>
                      <a:pt x="3020" y="8802"/>
                      <a:pt x="3321" y="8273"/>
                      <a:pt x="3624" y="7902"/>
                    </a:cubicBezTo>
                    <a:cubicBezTo>
                      <a:pt x="3708" y="10209"/>
                      <a:pt x="3587" y="12599"/>
                      <a:pt x="3300" y="14311"/>
                    </a:cubicBezTo>
                    <a:cubicBezTo>
                      <a:pt x="3040" y="15860"/>
                      <a:pt x="2652" y="16792"/>
                      <a:pt x="2520" y="18818"/>
                    </a:cubicBezTo>
                    <a:cubicBezTo>
                      <a:pt x="2488" y="19311"/>
                      <a:pt x="2476" y="19854"/>
                      <a:pt x="2515" y="20331"/>
                    </a:cubicBezTo>
                    <a:cubicBezTo>
                      <a:pt x="2590" y="21261"/>
                      <a:pt x="2797" y="21505"/>
                      <a:pt x="2980" y="21169"/>
                    </a:cubicBezTo>
                    <a:cubicBezTo>
                      <a:pt x="3398" y="20399"/>
                      <a:pt x="3524" y="17665"/>
                      <a:pt x="3791" y="15756"/>
                    </a:cubicBezTo>
                    <a:cubicBezTo>
                      <a:pt x="4029" y="14059"/>
                      <a:pt x="4382" y="13075"/>
                      <a:pt x="4749" y="12434"/>
                    </a:cubicBezTo>
                    <a:cubicBezTo>
                      <a:pt x="5275" y="11512"/>
                      <a:pt x="5824" y="11119"/>
                      <a:pt x="6363" y="10894"/>
                    </a:cubicBezTo>
                    <a:cubicBezTo>
                      <a:pt x="6930" y="10658"/>
                      <a:pt x="7516" y="10609"/>
                      <a:pt x="8045" y="11968"/>
                    </a:cubicBezTo>
                    <a:cubicBezTo>
                      <a:pt x="8406" y="12894"/>
                      <a:pt x="8702" y="14413"/>
                      <a:pt x="9016" y="15773"/>
                    </a:cubicBezTo>
                    <a:cubicBezTo>
                      <a:pt x="9485" y="17807"/>
                      <a:pt x="9998" y="19481"/>
                      <a:pt x="10541" y="20814"/>
                    </a:cubicBezTo>
                    <a:lnTo>
                      <a:pt x="21356" y="21552"/>
                    </a:lnTo>
                    <a:lnTo>
                      <a:pt x="21579" y="18993"/>
                    </a:lnTo>
                    <a:lnTo>
                      <a:pt x="19681" y="7140"/>
                    </a:lnTo>
                    <a:cubicBezTo>
                      <a:pt x="19700" y="8481"/>
                      <a:pt x="19591" y="9776"/>
                      <a:pt x="19395" y="10547"/>
                    </a:cubicBezTo>
                    <a:cubicBezTo>
                      <a:pt x="19179" y="11394"/>
                      <a:pt x="18906" y="11439"/>
                      <a:pt x="18644" y="11457"/>
                    </a:cubicBezTo>
                    <a:cubicBezTo>
                      <a:pt x="18306" y="11481"/>
                      <a:pt x="17969" y="11506"/>
                      <a:pt x="17632" y="11512"/>
                    </a:cubicBezTo>
                    <a:cubicBezTo>
                      <a:pt x="14994" y="10581"/>
                      <a:pt x="12352" y="10002"/>
                      <a:pt x="9709" y="9821"/>
                    </a:cubicBezTo>
                    <a:cubicBezTo>
                      <a:pt x="9503" y="9807"/>
                      <a:pt x="9297" y="9795"/>
                      <a:pt x="9091" y="9691"/>
                    </a:cubicBezTo>
                    <a:cubicBezTo>
                      <a:pt x="8697" y="9491"/>
                      <a:pt x="8310" y="8954"/>
                      <a:pt x="7947" y="8065"/>
                    </a:cubicBezTo>
                    <a:cubicBezTo>
                      <a:pt x="7555" y="7105"/>
                      <a:pt x="7199" y="5756"/>
                      <a:pt x="6843" y="4422"/>
                    </a:cubicBezTo>
                    <a:cubicBezTo>
                      <a:pt x="6396" y="2746"/>
                      <a:pt x="5932" y="1043"/>
                      <a:pt x="5398" y="357"/>
                    </a:cubicBezTo>
                    <a:cubicBezTo>
                      <a:pt x="5126" y="7"/>
                      <a:pt x="4849" y="-48"/>
                      <a:pt x="4572" y="32"/>
                    </a:cubicBezTo>
                    <a:close/>
                  </a:path>
                </a:pathLst>
              </a:custGeom>
              <a:solidFill>
                <a:srgbClr val="B9B9B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8" name="Google Shape;1038;p62"/>
              <p:cNvSpPr/>
              <p:nvPr/>
            </p:nvSpPr>
            <p:spPr>
              <a:xfrm>
                <a:off x="284286" y="2934768"/>
                <a:ext cx="2598039" cy="683509"/>
              </a:xfrm>
              <a:custGeom>
                <a:avLst/>
                <a:gdLst/>
                <a:ahLst/>
                <a:cxnLst/>
                <a:rect l="l" t="t" r="r" b="b"/>
                <a:pathLst>
                  <a:path w="21483" h="21401" extrusionOk="0">
                    <a:moveTo>
                      <a:pt x="19245" y="1673"/>
                    </a:moveTo>
                    <a:lnTo>
                      <a:pt x="18423" y="6347"/>
                    </a:lnTo>
                    <a:lnTo>
                      <a:pt x="7887" y="6495"/>
                    </a:lnTo>
                    <a:cubicBezTo>
                      <a:pt x="7358" y="5636"/>
                      <a:pt x="6860" y="4522"/>
                      <a:pt x="6406" y="3181"/>
                    </a:cubicBezTo>
                    <a:cubicBezTo>
                      <a:pt x="6102" y="2285"/>
                      <a:pt x="5815" y="1280"/>
                      <a:pt x="5461" y="699"/>
                    </a:cubicBezTo>
                    <a:cubicBezTo>
                      <a:pt x="4944" y="-149"/>
                      <a:pt x="4377" y="10"/>
                      <a:pt x="3829" y="14"/>
                    </a:cubicBezTo>
                    <a:cubicBezTo>
                      <a:pt x="3298" y="18"/>
                      <a:pt x="2746" y="-135"/>
                      <a:pt x="2231" y="547"/>
                    </a:cubicBezTo>
                    <a:cubicBezTo>
                      <a:pt x="1873" y="1020"/>
                      <a:pt x="1562" y="1865"/>
                      <a:pt x="1253" y="2694"/>
                    </a:cubicBezTo>
                    <a:cubicBezTo>
                      <a:pt x="947" y="3514"/>
                      <a:pt x="639" y="4325"/>
                      <a:pt x="342" y="5193"/>
                    </a:cubicBezTo>
                    <a:cubicBezTo>
                      <a:pt x="69" y="5991"/>
                      <a:pt x="-117" y="7204"/>
                      <a:pt x="86" y="7973"/>
                    </a:cubicBezTo>
                    <a:cubicBezTo>
                      <a:pt x="258" y="8626"/>
                      <a:pt x="526" y="8149"/>
                      <a:pt x="749" y="7613"/>
                    </a:cubicBezTo>
                    <a:cubicBezTo>
                      <a:pt x="1011" y="6983"/>
                      <a:pt x="1291" y="6470"/>
                      <a:pt x="1567" y="5928"/>
                    </a:cubicBezTo>
                    <a:cubicBezTo>
                      <a:pt x="1863" y="5345"/>
                      <a:pt x="2158" y="4725"/>
                      <a:pt x="2482" y="4397"/>
                    </a:cubicBezTo>
                    <a:cubicBezTo>
                      <a:pt x="2730" y="4146"/>
                      <a:pt x="2988" y="4075"/>
                      <a:pt x="3243" y="4187"/>
                    </a:cubicBezTo>
                    <a:cubicBezTo>
                      <a:pt x="2873" y="4557"/>
                      <a:pt x="2518" y="5118"/>
                      <a:pt x="2189" y="5855"/>
                    </a:cubicBezTo>
                    <a:cubicBezTo>
                      <a:pt x="1570" y="7238"/>
                      <a:pt x="1044" y="9271"/>
                      <a:pt x="546" y="10881"/>
                    </a:cubicBezTo>
                    <a:cubicBezTo>
                      <a:pt x="387" y="11397"/>
                      <a:pt x="219" y="11992"/>
                      <a:pt x="236" y="12804"/>
                    </a:cubicBezTo>
                    <a:cubicBezTo>
                      <a:pt x="245" y="13237"/>
                      <a:pt x="313" y="13619"/>
                      <a:pt x="412" y="13844"/>
                    </a:cubicBezTo>
                    <a:cubicBezTo>
                      <a:pt x="616" y="14311"/>
                      <a:pt x="867" y="14036"/>
                      <a:pt x="1080" y="13591"/>
                    </a:cubicBezTo>
                    <a:cubicBezTo>
                      <a:pt x="1498" y="12716"/>
                      <a:pt x="1818" y="11320"/>
                      <a:pt x="2202" y="10244"/>
                    </a:cubicBezTo>
                    <a:cubicBezTo>
                      <a:pt x="2603" y="9117"/>
                      <a:pt x="3067" y="8356"/>
                      <a:pt x="3558" y="8017"/>
                    </a:cubicBezTo>
                    <a:cubicBezTo>
                      <a:pt x="3268" y="8673"/>
                      <a:pt x="2988" y="9393"/>
                      <a:pt x="2720" y="10174"/>
                    </a:cubicBezTo>
                    <a:cubicBezTo>
                      <a:pt x="2347" y="11260"/>
                      <a:pt x="1997" y="12450"/>
                      <a:pt x="1629" y="13561"/>
                    </a:cubicBezTo>
                    <a:cubicBezTo>
                      <a:pt x="1465" y="14058"/>
                      <a:pt x="1299" y="14525"/>
                      <a:pt x="1148" y="15052"/>
                    </a:cubicBezTo>
                    <a:cubicBezTo>
                      <a:pt x="1025" y="15480"/>
                      <a:pt x="904" y="15989"/>
                      <a:pt x="905" y="16645"/>
                    </a:cubicBezTo>
                    <a:cubicBezTo>
                      <a:pt x="906" y="17177"/>
                      <a:pt x="976" y="17612"/>
                      <a:pt x="1085" y="17823"/>
                    </a:cubicBezTo>
                    <a:cubicBezTo>
                      <a:pt x="1254" y="18148"/>
                      <a:pt x="1447" y="17851"/>
                      <a:pt x="1627" y="17412"/>
                    </a:cubicBezTo>
                    <a:cubicBezTo>
                      <a:pt x="1931" y="16666"/>
                      <a:pt x="2198" y="15724"/>
                      <a:pt x="2489" y="14905"/>
                    </a:cubicBezTo>
                    <a:cubicBezTo>
                      <a:pt x="2840" y="13919"/>
                      <a:pt x="3224" y="13117"/>
                      <a:pt x="3630" y="12519"/>
                    </a:cubicBezTo>
                    <a:cubicBezTo>
                      <a:pt x="3636" y="13717"/>
                      <a:pt x="3767" y="14858"/>
                      <a:pt x="3993" y="15692"/>
                    </a:cubicBezTo>
                    <a:cubicBezTo>
                      <a:pt x="4476" y="17468"/>
                      <a:pt x="5112" y="17460"/>
                      <a:pt x="5770" y="17271"/>
                    </a:cubicBezTo>
                    <a:cubicBezTo>
                      <a:pt x="6754" y="16988"/>
                      <a:pt x="7730" y="16410"/>
                      <a:pt x="8685" y="15465"/>
                    </a:cubicBezTo>
                    <a:cubicBezTo>
                      <a:pt x="11888" y="18627"/>
                      <a:pt x="15165" y="20599"/>
                      <a:pt x="18470" y="21354"/>
                    </a:cubicBezTo>
                    <a:cubicBezTo>
                      <a:pt x="18695" y="21406"/>
                      <a:pt x="18921" y="21451"/>
                      <a:pt x="19142" y="21280"/>
                    </a:cubicBezTo>
                    <a:cubicBezTo>
                      <a:pt x="19717" y="20835"/>
                      <a:pt x="20124" y="19147"/>
                      <a:pt x="20478" y="17492"/>
                    </a:cubicBezTo>
                    <a:cubicBezTo>
                      <a:pt x="20834" y="15828"/>
                      <a:pt x="21170" y="14066"/>
                      <a:pt x="21483" y="12196"/>
                    </a:cubicBezTo>
                    <a:lnTo>
                      <a:pt x="19245" y="1673"/>
                    </a:lnTo>
                    <a:close/>
                  </a:path>
                </a:pathLst>
              </a:custGeom>
              <a:solidFill>
                <a:srgbClr val="E5E5E5"/>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9" name="Google Shape;1039;p62"/>
              <p:cNvSpPr/>
              <p:nvPr/>
            </p:nvSpPr>
            <p:spPr>
              <a:xfrm>
                <a:off x="2519849" y="1656888"/>
                <a:ext cx="2051474" cy="2759047"/>
              </a:xfrm>
              <a:custGeom>
                <a:avLst/>
                <a:gdLst/>
                <a:ahLst/>
                <a:cxnLst/>
                <a:rect l="l" t="t" r="r" b="b"/>
                <a:pathLst>
                  <a:path w="21376" h="21592" extrusionOk="0">
                    <a:moveTo>
                      <a:pt x="13262" y="0"/>
                    </a:moveTo>
                    <a:cubicBezTo>
                      <a:pt x="11659" y="-8"/>
                      <a:pt x="10520" y="662"/>
                      <a:pt x="9458" y="1460"/>
                    </a:cubicBezTo>
                    <a:cubicBezTo>
                      <a:pt x="8066" y="2506"/>
                      <a:pt x="6714" y="3760"/>
                      <a:pt x="5469" y="4945"/>
                    </a:cubicBezTo>
                    <a:cubicBezTo>
                      <a:pt x="3737" y="6593"/>
                      <a:pt x="1917" y="8186"/>
                      <a:pt x="0" y="9715"/>
                    </a:cubicBezTo>
                    <a:lnTo>
                      <a:pt x="4703" y="13774"/>
                    </a:lnTo>
                    <a:lnTo>
                      <a:pt x="7711" y="10825"/>
                    </a:lnTo>
                    <a:cubicBezTo>
                      <a:pt x="7812" y="12020"/>
                      <a:pt x="7856" y="13213"/>
                      <a:pt x="7852" y="14410"/>
                    </a:cubicBezTo>
                    <a:cubicBezTo>
                      <a:pt x="7845" y="16812"/>
                      <a:pt x="7606" y="19212"/>
                      <a:pt x="7181" y="21592"/>
                    </a:cubicBezTo>
                    <a:lnTo>
                      <a:pt x="20412" y="21592"/>
                    </a:lnTo>
                    <a:cubicBezTo>
                      <a:pt x="21326" y="18005"/>
                      <a:pt x="21600" y="14342"/>
                      <a:pt x="21190" y="10703"/>
                    </a:cubicBezTo>
                    <a:cubicBezTo>
                      <a:pt x="21032" y="9304"/>
                      <a:pt x="20772" y="7911"/>
                      <a:pt x="20287" y="6555"/>
                    </a:cubicBezTo>
                    <a:cubicBezTo>
                      <a:pt x="19635" y="4732"/>
                      <a:pt x="18565" y="2994"/>
                      <a:pt x="16919" y="1567"/>
                    </a:cubicBezTo>
                    <a:cubicBezTo>
                      <a:pt x="15953" y="730"/>
                      <a:pt x="14730" y="7"/>
                      <a:pt x="13262" y="0"/>
                    </a:cubicBezTo>
                    <a:close/>
                  </a:path>
                </a:pathLst>
              </a:custGeom>
              <a:solidFill>
                <a:srgbClr val="3197E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40" name="Google Shape;1040;p62"/>
            <p:cNvGrpSpPr/>
            <p:nvPr/>
          </p:nvGrpSpPr>
          <p:grpSpPr>
            <a:xfrm>
              <a:off x="4219640" y="1208532"/>
              <a:ext cx="3410544" cy="3207679"/>
              <a:chOff x="-76201" y="1"/>
              <a:chExt cx="3410542" cy="3207677"/>
            </a:xfrm>
          </p:grpSpPr>
          <p:sp>
            <p:nvSpPr>
              <p:cNvPr id="1041" name="Google Shape;1041;p62"/>
              <p:cNvSpPr/>
              <p:nvPr/>
            </p:nvSpPr>
            <p:spPr>
              <a:xfrm>
                <a:off x="1979362" y="5678"/>
                <a:ext cx="1354979" cy="3200769"/>
              </a:xfrm>
              <a:custGeom>
                <a:avLst/>
                <a:gdLst/>
                <a:ahLst/>
                <a:cxnLst/>
                <a:rect l="l" t="t" r="r" b="b"/>
                <a:pathLst>
                  <a:path w="21435" h="20779" extrusionOk="0">
                    <a:moveTo>
                      <a:pt x="19376" y="339"/>
                    </a:moveTo>
                    <a:cubicBezTo>
                      <a:pt x="14811" y="-821"/>
                      <a:pt x="9661" y="1161"/>
                      <a:pt x="7489" y="3739"/>
                    </a:cubicBezTo>
                    <a:cubicBezTo>
                      <a:pt x="5119" y="6553"/>
                      <a:pt x="3744" y="9483"/>
                      <a:pt x="2605" y="12422"/>
                    </a:cubicBezTo>
                    <a:cubicBezTo>
                      <a:pt x="1530" y="15196"/>
                      <a:pt x="661" y="17983"/>
                      <a:pt x="0" y="20779"/>
                    </a:cubicBezTo>
                    <a:lnTo>
                      <a:pt x="10954" y="20779"/>
                    </a:lnTo>
                    <a:cubicBezTo>
                      <a:pt x="11395" y="14994"/>
                      <a:pt x="14436" y="9292"/>
                      <a:pt x="19925" y="3960"/>
                    </a:cubicBezTo>
                    <a:cubicBezTo>
                      <a:pt x="20252" y="3643"/>
                      <a:pt x="20587" y="3327"/>
                      <a:pt x="20869" y="3003"/>
                    </a:cubicBezTo>
                    <a:cubicBezTo>
                      <a:pt x="21296" y="2512"/>
                      <a:pt x="21600" y="1992"/>
                      <a:pt x="21338" y="1482"/>
                    </a:cubicBezTo>
                    <a:cubicBezTo>
                      <a:pt x="21094" y="1006"/>
                      <a:pt x="20382" y="594"/>
                      <a:pt x="19376" y="339"/>
                    </a:cubicBezTo>
                    <a:close/>
                  </a:path>
                </a:pathLst>
              </a:custGeom>
              <a:solidFill>
                <a:srgbClr val="7F7F7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2" name="Google Shape;1042;p62"/>
              <p:cNvSpPr/>
              <p:nvPr/>
            </p:nvSpPr>
            <p:spPr>
              <a:xfrm>
                <a:off x="1973466" y="1"/>
                <a:ext cx="1338195" cy="3207677"/>
              </a:xfrm>
              <a:custGeom>
                <a:avLst/>
                <a:gdLst/>
                <a:ahLst/>
                <a:cxnLst/>
                <a:rect l="l" t="t" r="r" b="b"/>
                <a:pathLst>
                  <a:path w="21600" h="21550" extrusionOk="0">
                    <a:moveTo>
                      <a:pt x="16259" y="25"/>
                    </a:moveTo>
                    <a:cubicBezTo>
                      <a:pt x="12664" y="250"/>
                      <a:pt x="9312" y="1916"/>
                      <a:pt x="7636" y="3912"/>
                    </a:cubicBezTo>
                    <a:cubicBezTo>
                      <a:pt x="5194" y="6821"/>
                      <a:pt x="3817" y="9857"/>
                      <a:pt x="2662" y="12900"/>
                    </a:cubicBezTo>
                    <a:cubicBezTo>
                      <a:pt x="1572" y="15771"/>
                      <a:pt x="681" y="18657"/>
                      <a:pt x="0" y="21550"/>
                    </a:cubicBezTo>
                    <a:lnTo>
                      <a:pt x="5638" y="21542"/>
                    </a:lnTo>
                    <a:cubicBezTo>
                      <a:pt x="6144" y="18957"/>
                      <a:pt x="6812" y="16389"/>
                      <a:pt x="7698" y="13840"/>
                    </a:cubicBezTo>
                    <a:cubicBezTo>
                      <a:pt x="8709" y="10931"/>
                      <a:pt x="9980" y="8003"/>
                      <a:pt x="12792" y="5277"/>
                    </a:cubicBezTo>
                    <a:cubicBezTo>
                      <a:pt x="13633" y="4462"/>
                      <a:pt x="14612" y="3668"/>
                      <a:pt x="15969" y="2983"/>
                    </a:cubicBezTo>
                    <a:cubicBezTo>
                      <a:pt x="17488" y="2217"/>
                      <a:pt x="19427" y="1622"/>
                      <a:pt x="21600" y="1232"/>
                    </a:cubicBezTo>
                    <a:cubicBezTo>
                      <a:pt x="21279" y="870"/>
                      <a:pt x="20691" y="560"/>
                      <a:pt x="19896" y="350"/>
                    </a:cubicBezTo>
                    <a:cubicBezTo>
                      <a:pt x="18714" y="39"/>
                      <a:pt x="17470" y="-50"/>
                      <a:pt x="16259" y="25"/>
                    </a:cubicBezTo>
                    <a:close/>
                  </a:path>
                </a:pathLst>
              </a:custGeom>
              <a:solidFill>
                <a:srgbClr val="99999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3" name="Google Shape;1043;p62"/>
              <p:cNvSpPr/>
              <p:nvPr/>
            </p:nvSpPr>
            <p:spPr>
              <a:xfrm>
                <a:off x="-76201" y="2462231"/>
                <a:ext cx="2564650" cy="432959"/>
              </a:xfrm>
              <a:custGeom>
                <a:avLst/>
                <a:gdLst/>
                <a:ahLst/>
                <a:cxnLst/>
                <a:rect l="l" t="t" r="r" b="b"/>
                <a:pathLst>
                  <a:path w="20964" h="19248" extrusionOk="0">
                    <a:moveTo>
                      <a:pt x="2049" y="4210"/>
                    </a:moveTo>
                    <a:cubicBezTo>
                      <a:pt x="770" y="5503"/>
                      <a:pt x="-318" y="9421"/>
                      <a:pt x="85" y="14770"/>
                    </a:cubicBezTo>
                    <a:cubicBezTo>
                      <a:pt x="178" y="16006"/>
                      <a:pt x="363" y="16980"/>
                      <a:pt x="573" y="17667"/>
                    </a:cubicBezTo>
                    <a:cubicBezTo>
                      <a:pt x="1349" y="20197"/>
                      <a:pt x="2298" y="19156"/>
                      <a:pt x="3186" y="18210"/>
                    </a:cubicBezTo>
                    <a:cubicBezTo>
                      <a:pt x="5595" y="15648"/>
                      <a:pt x="8039" y="14430"/>
                      <a:pt x="10482" y="14430"/>
                    </a:cubicBezTo>
                    <a:cubicBezTo>
                      <a:pt x="12925" y="14430"/>
                      <a:pt x="15369" y="15648"/>
                      <a:pt x="17778" y="18210"/>
                    </a:cubicBezTo>
                    <a:cubicBezTo>
                      <a:pt x="18666" y="19156"/>
                      <a:pt x="19614" y="20197"/>
                      <a:pt x="20391" y="17667"/>
                    </a:cubicBezTo>
                    <a:cubicBezTo>
                      <a:pt x="20601" y="16980"/>
                      <a:pt x="20786" y="16006"/>
                      <a:pt x="20879" y="14770"/>
                    </a:cubicBezTo>
                    <a:cubicBezTo>
                      <a:pt x="21282" y="9421"/>
                      <a:pt x="20194" y="5503"/>
                      <a:pt x="18915" y="4210"/>
                    </a:cubicBezTo>
                    <a:cubicBezTo>
                      <a:pt x="13364" y="-1403"/>
                      <a:pt x="7600" y="-1403"/>
                      <a:pt x="2049" y="4210"/>
                    </a:cubicBezTo>
                    <a:close/>
                  </a:path>
                </a:pathLst>
              </a:custGeom>
              <a:solidFill>
                <a:srgbClr val="7F7F7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4" name="Google Shape;1044;p62"/>
              <p:cNvSpPr/>
              <p:nvPr/>
            </p:nvSpPr>
            <p:spPr>
              <a:xfrm>
                <a:off x="-73983" y="2461897"/>
                <a:ext cx="2560366" cy="305418"/>
              </a:xfrm>
              <a:custGeom>
                <a:avLst/>
                <a:gdLst/>
                <a:ahLst/>
                <a:cxnLst/>
                <a:rect l="l" t="t" r="r" b="b"/>
                <a:pathLst>
                  <a:path w="21301" h="21600" extrusionOk="0">
                    <a:moveTo>
                      <a:pt x="10651" y="0"/>
                    </a:moveTo>
                    <a:cubicBezTo>
                      <a:pt x="7772" y="0"/>
                      <a:pt x="4893" y="2256"/>
                      <a:pt x="2068" y="6720"/>
                    </a:cubicBezTo>
                    <a:cubicBezTo>
                      <a:pt x="868" y="8617"/>
                      <a:pt x="-149" y="14092"/>
                      <a:pt x="19" y="21600"/>
                    </a:cubicBezTo>
                    <a:cubicBezTo>
                      <a:pt x="3572" y="15144"/>
                      <a:pt x="7196" y="11794"/>
                      <a:pt x="10832" y="11904"/>
                    </a:cubicBezTo>
                    <a:cubicBezTo>
                      <a:pt x="14348" y="12010"/>
                      <a:pt x="17847" y="15352"/>
                      <a:pt x="21283" y="21600"/>
                    </a:cubicBezTo>
                    <a:cubicBezTo>
                      <a:pt x="21451" y="14091"/>
                      <a:pt x="20434" y="8617"/>
                      <a:pt x="19234" y="6720"/>
                    </a:cubicBezTo>
                    <a:cubicBezTo>
                      <a:pt x="16409" y="2256"/>
                      <a:pt x="13530" y="0"/>
                      <a:pt x="10651" y="0"/>
                    </a:cubicBezTo>
                    <a:close/>
                  </a:path>
                </a:pathLst>
              </a:custGeom>
              <a:solidFill>
                <a:srgbClr val="B9B9B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045" name="Google Shape;1045;p62"/>
          <p:cNvSpPr/>
          <p:nvPr/>
        </p:nvSpPr>
        <p:spPr>
          <a:xfrm>
            <a:off x="2202872" y="4572000"/>
            <a:ext cx="3251460" cy="1911927"/>
          </a:xfrm>
          <a:prstGeom prst="wedgeRoundRectCallout">
            <a:avLst>
              <a:gd name="adj1" fmla="val 47556"/>
              <a:gd name="adj2" fmla="val 92935"/>
              <a:gd name="adj3" fmla="val 16667"/>
            </a:avLst>
          </a:prstGeom>
          <a:solidFill>
            <a:srgbClr val="F38573"/>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One Page Request</a:t>
            </a:r>
            <a:endParaRPr sz="2200" b="0" i="0" u="none" strike="noStrike" cap="none">
              <a:solidFill>
                <a:schemeClr val="lt1"/>
              </a:solidFill>
              <a:latin typeface="Open Sans"/>
              <a:ea typeface="Open Sans"/>
              <a:cs typeface="Open Sans"/>
              <a:sym typeface="Open Sans"/>
            </a:endParaRPr>
          </a:p>
        </p:txBody>
      </p:sp>
      <p:sp>
        <p:nvSpPr>
          <p:cNvPr id="1046" name="Google Shape;1046;p62"/>
          <p:cNvSpPr/>
          <p:nvPr/>
        </p:nvSpPr>
        <p:spPr>
          <a:xfrm>
            <a:off x="9104370" y="2908394"/>
            <a:ext cx="3251460" cy="1911927"/>
          </a:xfrm>
          <a:prstGeom prst="wedgeRoundRectCallout">
            <a:avLst>
              <a:gd name="adj1" fmla="val -94975"/>
              <a:gd name="adj2" fmla="val 147283"/>
              <a:gd name="adj3" fmla="val 16667"/>
            </a:avLst>
          </a:prstGeom>
          <a:solidFill>
            <a:srgbClr val="99D35B"/>
          </a:solid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User Information</a:t>
            </a:r>
            <a:endParaRPr sz="2200" b="0" i="0" u="none" strike="noStrike" cap="none">
              <a:solidFill>
                <a:schemeClr val="lt1"/>
              </a:solidFill>
              <a:latin typeface="Open Sans"/>
              <a:ea typeface="Open Sans"/>
              <a:cs typeface="Open Sans"/>
              <a:sym typeface="Open Sans"/>
            </a:endParaRPr>
          </a:p>
        </p:txBody>
      </p:sp>
      <p:sp>
        <p:nvSpPr>
          <p:cNvPr id="1047" name="Google Shape;1047;p62"/>
          <p:cNvSpPr/>
          <p:nvPr/>
        </p:nvSpPr>
        <p:spPr>
          <a:xfrm>
            <a:off x="4509703" y="2327639"/>
            <a:ext cx="3251460" cy="1911927"/>
          </a:xfrm>
          <a:prstGeom prst="wedgeRoundRectCallout">
            <a:avLst>
              <a:gd name="adj1" fmla="val 18794"/>
              <a:gd name="adj2" fmla="val 196196"/>
              <a:gd name="adj3" fmla="val 16667"/>
            </a:avLst>
          </a:prstGeom>
          <a:solidFill>
            <a:srgbClr val="F69E66"/>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Website Visits</a:t>
            </a:r>
            <a:endParaRPr sz="2200" b="0" i="0" u="none" strike="noStrike" cap="none">
              <a:solidFill>
                <a:schemeClr val="lt1"/>
              </a:solidFill>
              <a:latin typeface="Open Sans"/>
              <a:ea typeface="Open Sans"/>
              <a:cs typeface="Open Sans"/>
              <a:sym typeface="Open Sans"/>
            </a:endParaRPr>
          </a:p>
        </p:txBody>
      </p:sp>
      <p:sp>
        <p:nvSpPr>
          <p:cNvPr id="1048" name="Google Shape;1048;p62"/>
          <p:cNvSpPr txBox="1"/>
          <p:nvPr/>
        </p:nvSpPr>
        <p:spPr>
          <a:xfrm>
            <a:off x="4007343" y="7714236"/>
            <a:ext cx="308997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Interface identifies</a:t>
            </a:r>
            <a:endParaRPr sz="2200" b="0" i="0" u="none" strike="noStrike" cap="none">
              <a:solidFill>
                <a:schemeClr val="dk1"/>
              </a:solidFill>
              <a:latin typeface="Open Sans"/>
              <a:ea typeface="Open Sans"/>
              <a:cs typeface="Open Sans"/>
              <a:sym typeface="Open Sans"/>
            </a:endParaRPr>
          </a:p>
        </p:txBody>
      </p:sp>
      <p:pic>
        <p:nvPicPr>
          <p:cNvPr id="1049" name="Google Shape;1049;p62"/>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Session Handling</a:t>
            </a:r>
            <a:endParaRPr/>
          </a:p>
        </p:txBody>
      </p:sp>
      <p:sp>
        <p:nvSpPr>
          <p:cNvPr id="1056" name="Google Shape;1056;p6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session handling in JSP.</a:t>
            </a:r>
            <a:endParaRPr>
              <a:solidFill>
                <a:srgbClr val="3F3F3F"/>
              </a:solidFill>
              <a:latin typeface="Open Sans"/>
              <a:ea typeface="Open Sans"/>
              <a:cs typeface="Open Sans"/>
              <a:sym typeface="Open Sans"/>
            </a:endParaRPr>
          </a:p>
        </p:txBody>
      </p:sp>
      <p:sp>
        <p:nvSpPr>
          <p:cNvPr id="1057" name="Google Shape;1057;p63"/>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1064" name="Google Shape;1064;p64"/>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a:solidFill>
                  <a:srgbClr val="3F3F3F"/>
                </a:solidFill>
                <a:latin typeface="Open Sans"/>
                <a:ea typeface="Open Sans"/>
                <a:cs typeface="Open Sans"/>
                <a:sym typeface="Open Sans"/>
              </a:rPr>
              <a:t>Steps to demonstrate session handling in JSP:</a:t>
            </a:r>
            <a:endParaRPr sz="2200">
              <a:solidFill>
                <a:srgbClr val="3F3F3F"/>
              </a:solidFill>
              <a:latin typeface="Open Sans"/>
              <a:ea typeface="Open Sans"/>
              <a:cs typeface="Open Sans"/>
              <a:sym typeface="Open Sans"/>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session handling in JSP.</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repository.</a:t>
            </a:r>
            <a:endParaRPr sz="1400" b="0" i="0" u="none" strike="noStrike" cap="none">
              <a:solidFill>
                <a:srgbClr val="000000"/>
              </a:solidFill>
              <a:latin typeface="Arial"/>
              <a:ea typeface="Arial"/>
              <a:cs typeface="Arial"/>
              <a:sym typeface="Arial"/>
            </a:endParaRPr>
          </a:p>
        </p:txBody>
      </p:sp>
      <p:pic>
        <p:nvPicPr>
          <p:cNvPr id="1065" name="Google Shape;1065;p64"/>
          <p:cNvPicPr preferRelativeResize="0"/>
          <p:nvPr/>
        </p:nvPicPr>
        <p:blipFill rotWithShape="1">
          <a:blip r:embed="rId3">
            <a:alphaModFix/>
          </a:blip>
          <a:srcRect/>
          <a:stretch/>
        </p:blipFill>
        <p:spPr>
          <a:xfrm>
            <a:off x="4281724" y="715800"/>
            <a:ext cx="7659251" cy="365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65"/>
          <p:cNvSpPr txBox="1"/>
          <p:nvPr/>
        </p:nvSpPr>
        <p:spPr>
          <a:xfrm>
            <a:off x="1596850" y="1696925"/>
            <a:ext cx="9386100" cy="5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JSP is used to create web applications using HTML tags and JSP tags. </a:t>
            </a:r>
            <a:endParaRPr sz="2800" b="0" i="0" u="none" strike="noStrike" cap="none">
              <a:solidFill>
                <a:srgbClr val="3F3F3F"/>
              </a:solidFill>
              <a:latin typeface="Open Sans"/>
              <a:ea typeface="Open Sans"/>
              <a:cs typeface="Open Sans"/>
              <a:sym typeface="Open Sans"/>
            </a:endParaRPr>
          </a:p>
        </p:txBody>
      </p:sp>
      <p:sp>
        <p:nvSpPr>
          <p:cNvPr id="1072" name="Google Shape;1072;p65"/>
          <p:cNvSpPr txBox="1"/>
          <p:nvPr/>
        </p:nvSpPr>
        <p:spPr>
          <a:xfrm>
            <a:off x="1596844" y="2547461"/>
            <a:ext cx="10860717"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JSPs are easy to maintain and have less code.</a:t>
            </a:r>
            <a:endParaRPr sz="1400" b="0" i="0" u="none" strike="noStrike" cap="none">
              <a:solidFill>
                <a:srgbClr val="000000"/>
              </a:solidFill>
              <a:latin typeface="Arial"/>
              <a:ea typeface="Arial"/>
              <a:cs typeface="Arial"/>
              <a:sym typeface="Arial"/>
            </a:endParaRPr>
          </a:p>
        </p:txBody>
      </p:sp>
      <p:sp>
        <p:nvSpPr>
          <p:cNvPr id="1073" name="Google Shape;1073;p65"/>
          <p:cNvSpPr txBox="1"/>
          <p:nvPr/>
        </p:nvSpPr>
        <p:spPr>
          <a:xfrm>
            <a:off x="1596843" y="3359781"/>
            <a:ext cx="8957355" cy="11424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Scripting elements can insert the Java code inside the JSP. Types of scripting elements are scriptlet tag, expression tag, and declaration tag</a:t>
            </a:r>
            <a:r>
              <a:rPr lang="en-US" sz="2200">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1074" name="Google Shape;1074;p65"/>
          <p:cNvSpPr txBox="1"/>
          <p:nvPr/>
        </p:nvSpPr>
        <p:spPr>
          <a:xfrm>
            <a:off x="1596849" y="4775650"/>
            <a:ext cx="8715000" cy="533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Nine JSP Implicit Objects are created by web containers that are available </a:t>
            </a:r>
            <a:r>
              <a:rPr lang="en-US" sz="2200">
                <a:solidFill>
                  <a:srgbClr val="3F3F3F"/>
                </a:solidFill>
                <a:latin typeface="Open Sans"/>
                <a:ea typeface="Open Sans"/>
                <a:cs typeface="Open Sans"/>
                <a:sym typeface="Open Sans"/>
              </a:rPr>
              <a:t>in</a:t>
            </a:r>
            <a:r>
              <a:rPr lang="en-US" sz="2200" b="0" i="0" u="none" strike="noStrike" cap="none">
                <a:solidFill>
                  <a:srgbClr val="3F3F3F"/>
                </a:solidFill>
                <a:latin typeface="Open Sans"/>
                <a:ea typeface="Open Sans"/>
                <a:cs typeface="Open Sans"/>
                <a:sym typeface="Open Sans"/>
              </a:rPr>
              <a:t> all the JSP pages. </a:t>
            </a:r>
            <a:endParaRPr sz="1400" b="0" i="0" u="none" strike="noStrike" cap="none">
              <a:solidFill>
                <a:srgbClr val="000000"/>
              </a:solidFill>
              <a:latin typeface="Arial"/>
              <a:ea typeface="Arial"/>
              <a:cs typeface="Arial"/>
              <a:sym typeface="Arial"/>
            </a:endParaRPr>
          </a:p>
        </p:txBody>
      </p:sp>
      <p:sp>
        <p:nvSpPr>
          <p:cNvPr id="1075" name="Google Shape;1075;p65"/>
          <p:cNvSpPr txBox="1"/>
          <p:nvPr/>
        </p:nvSpPr>
        <p:spPr>
          <a:xfrm>
            <a:off x="1596842" y="5674861"/>
            <a:ext cx="8864381"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Messages that tell the web container how to translate a JSP page into corresponding servlets are known as JSP directives.</a:t>
            </a:r>
            <a:endParaRPr sz="2800" b="0" i="0" u="none" strike="noStrike" cap="none">
              <a:solidFill>
                <a:srgbClr val="3F3F3F"/>
              </a:solidFill>
              <a:latin typeface="Open Sans"/>
              <a:ea typeface="Open Sans"/>
              <a:cs typeface="Open Sans"/>
              <a:sym typeface="Open Sans"/>
            </a:endParaRPr>
          </a:p>
        </p:txBody>
      </p:sp>
      <p:sp>
        <p:nvSpPr>
          <p:cNvPr id="1076" name="Google Shape;1076;p65"/>
          <p:cNvSpPr txBox="1"/>
          <p:nvPr/>
        </p:nvSpPr>
        <p:spPr>
          <a:xfrm>
            <a:off x="1596842" y="6669080"/>
            <a:ext cx="8058528" cy="7802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Each action tag is used to perform a specific function. All action tags are used to control the flow between pages.</a:t>
            </a:r>
            <a:endParaRPr sz="1400" b="0" i="0" u="none" strike="noStrike" cap="none">
              <a:solidFill>
                <a:srgbClr val="000000"/>
              </a:solidFill>
              <a:latin typeface="Arial"/>
              <a:ea typeface="Arial"/>
              <a:cs typeface="Arial"/>
              <a:sym typeface="Arial"/>
            </a:endParaRPr>
          </a:p>
        </p:txBody>
      </p:sp>
      <p:sp>
        <p:nvSpPr>
          <p:cNvPr id="1077" name="Google Shape;1077;p65"/>
          <p:cNvSpPr txBox="1"/>
          <p:nvPr/>
        </p:nvSpPr>
        <p:spPr>
          <a:xfrm>
            <a:off x="1634312" y="7826308"/>
            <a:ext cx="8058600" cy="5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a:solidFill>
                  <a:srgbClr val="3F3F3F"/>
                </a:solidFill>
                <a:latin typeface="Open Sans"/>
                <a:ea typeface="Open Sans"/>
                <a:cs typeface="Open Sans"/>
                <a:sym typeface="Open Sans"/>
              </a:rPr>
              <a:t>Tracking</a:t>
            </a:r>
            <a:r>
              <a:rPr lang="en-US" sz="2200" b="0" i="0" u="none" strike="noStrike" cap="none">
                <a:solidFill>
                  <a:srgbClr val="3F3F3F"/>
                </a:solidFill>
                <a:latin typeface="Open Sans"/>
                <a:ea typeface="Open Sans"/>
                <a:cs typeface="Open Sans"/>
                <a:sym typeface="Open Sans"/>
              </a:rPr>
              <a:t> is done by Cookies that are text files stored on the client system.</a:t>
            </a:r>
            <a:endParaRPr sz="2200" b="0" i="0" u="none" strike="noStrike" cap="none">
              <a:solidFill>
                <a:srgbClr val="3F3F3F"/>
              </a:solidFill>
              <a:latin typeface="Open Sans"/>
              <a:ea typeface="Open Sans"/>
              <a:cs typeface="Open Sans"/>
              <a:sym typeface="Open Sans"/>
            </a:endParaRPr>
          </a:p>
        </p:txBody>
      </p:sp>
      <p:pic>
        <p:nvPicPr>
          <p:cNvPr id="1078" name="Google Shape;1078;p65"/>
          <p:cNvPicPr preferRelativeResize="0"/>
          <p:nvPr/>
        </p:nvPicPr>
        <p:blipFill rotWithShape="1">
          <a:blip r:embed="rId3">
            <a:alphaModFix/>
          </a:blip>
          <a:srcRect/>
          <a:stretch/>
        </p:blipFill>
        <p:spPr>
          <a:xfrm>
            <a:off x="916378" y="1769254"/>
            <a:ext cx="489335" cy="489335"/>
          </a:xfrm>
          <a:prstGeom prst="rect">
            <a:avLst/>
          </a:prstGeom>
          <a:noFill/>
          <a:ln>
            <a:noFill/>
          </a:ln>
        </p:spPr>
      </p:pic>
      <p:pic>
        <p:nvPicPr>
          <p:cNvPr id="1079" name="Google Shape;1079;p65"/>
          <p:cNvPicPr preferRelativeResize="0"/>
          <p:nvPr/>
        </p:nvPicPr>
        <p:blipFill rotWithShape="1">
          <a:blip r:embed="rId3">
            <a:alphaModFix/>
          </a:blip>
          <a:srcRect/>
          <a:stretch/>
        </p:blipFill>
        <p:spPr>
          <a:xfrm>
            <a:off x="916378" y="2581530"/>
            <a:ext cx="489335" cy="489335"/>
          </a:xfrm>
          <a:prstGeom prst="rect">
            <a:avLst/>
          </a:prstGeom>
          <a:noFill/>
          <a:ln>
            <a:noFill/>
          </a:ln>
        </p:spPr>
      </p:pic>
      <p:pic>
        <p:nvPicPr>
          <p:cNvPr id="1080" name="Google Shape;1080;p65"/>
          <p:cNvPicPr preferRelativeResize="0"/>
          <p:nvPr/>
        </p:nvPicPr>
        <p:blipFill rotWithShape="1">
          <a:blip r:embed="rId3">
            <a:alphaModFix/>
          </a:blip>
          <a:srcRect/>
          <a:stretch/>
        </p:blipFill>
        <p:spPr>
          <a:xfrm>
            <a:off x="916378" y="4775649"/>
            <a:ext cx="489335" cy="489335"/>
          </a:xfrm>
          <a:prstGeom prst="rect">
            <a:avLst/>
          </a:prstGeom>
          <a:noFill/>
          <a:ln>
            <a:noFill/>
          </a:ln>
        </p:spPr>
      </p:pic>
      <p:pic>
        <p:nvPicPr>
          <p:cNvPr id="1081" name="Google Shape;1081;p65"/>
          <p:cNvPicPr preferRelativeResize="0"/>
          <p:nvPr/>
        </p:nvPicPr>
        <p:blipFill rotWithShape="1">
          <a:blip r:embed="rId3">
            <a:alphaModFix/>
          </a:blip>
          <a:srcRect/>
          <a:stretch/>
        </p:blipFill>
        <p:spPr>
          <a:xfrm>
            <a:off x="916378" y="3686329"/>
            <a:ext cx="489335" cy="489335"/>
          </a:xfrm>
          <a:prstGeom prst="rect">
            <a:avLst/>
          </a:prstGeom>
          <a:noFill/>
          <a:ln>
            <a:noFill/>
          </a:ln>
        </p:spPr>
      </p:pic>
      <p:pic>
        <p:nvPicPr>
          <p:cNvPr id="1082" name="Google Shape;1082;p65"/>
          <p:cNvPicPr preferRelativeResize="0"/>
          <p:nvPr/>
        </p:nvPicPr>
        <p:blipFill rotWithShape="1">
          <a:blip r:embed="rId3">
            <a:alphaModFix/>
          </a:blip>
          <a:srcRect/>
          <a:stretch/>
        </p:blipFill>
        <p:spPr>
          <a:xfrm>
            <a:off x="916377" y="7874764"/>
            <a:ext cx="489335" cy="489335"/>
          </a:xfrm>
          <a:prstGeom prst="rect">
            <a:avLst/>
          </a:prstGeom>
          <a:noFill/>
          <a:ln>
            <a:noFill/>
          </a:ln>
        </p:spPr>
      </p:pic>
      <p:pic>
        <p:nvPicPr>
          <p:cNvPr id="1083" name="Google Shape;1083;p65"/>
          <p:cNvPicPr preferRelativeResize="0"/>
          <p:nvPr/>
        </p:nvPicPr>
        <p:blipFill rotWithShape="1">
          <a:blip r:embed="rId3">
            <a:alphaModFix/>
          </a:blip>
          <a:srcRect/>
          <a:stretch/>
        </p:blipFill>
        <p:spPr>
          <a:xfrm>
            <a:off x="916378" y="5723318"/>
            <a:ext cx="489335" cy="489335"/>
          </a:xfrm>
          <a:prstGeom prst="rect">
            <a:avLst/>
          </a:prstGeom>
          <a:noFill/>
          <a:ln>
            <a:noFill/>
          </a:ln>
        </p:spPr>
      </p:pic>
      <p:pic>
        <p:nvPicPr>
          <p:cNvPr id="1084" name="Google Shape;1084;p65"/>
          <p:cNvPicPr preferRelativeResize="0"/>
          <p:nvPr/>
        </p:nvPicPr>
        <p:blipFill rotWithShape="1">
          <a:blip r:embed="rId3">
            <a:alphaModFix/>
          </a:blip>
          <a:srcRect/>
          <a:stretch/>
        </p:blipFill>
        <p:spPr>
          <a:xfrm>
            <a:off x="916378" y="6814561"/>
            <a:ext cx="489335" cy="4893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1094" name="Google Shape;1094;p6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NOT a JSP Scripting Element?</a:t>
            </a:r>
            <a:endParaRPr/>
          </a:p>
        </p:txBody>
      </p:sp>
      <p:sp>
        <p:nvSpPr>
          <p:cNvPr id="1095" name="Google Shape;1095;p6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JSP Expressions</a:t>
            </a:r>
            <a:endParaRPr/>
          </a:p>
        </p:txBody>
      </p:sp>
      <p:sp>
        <p:nvSpPr>
          <p:cNvPr id="1096" name="Google Shape;1096;p6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Initialization</a:t>
            </a:r>
            <a:endParaRPr/>
          </a:p>
        </p:txBody>
      </p:sp>
      <p:sp>
        <p:nvSpPr>
          <p:cNvPr id="1097" name="Google Shape;1097;p6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Scriptlet</a:t>
            </a:r>
            <a:endParaRPr/>
          </a:p>
        </p:txBody>
      </p:sp>
      <p:sp>
        <p:nvSpPr>
          <p:cNvPr id="1098" name="Google Shape;1098;p6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Declaration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1104" name="Google Shape;1104;p6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NOT a JSP Scripting Element?</a:t>
            </a:r>
            <a:endParaRPr/>
          </a:p>
        </p:txBody>
      </p:sp>
      <p:sp>
        <p:nvSpPr>
          <p:cNvPr id="1105" name="Google Shape;1105;p6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JSP Initialization is NOT a JSP Scripting Element.</a:t>
            </a:r>
            <a:endParaRPr/>
          </a:p>
        </p:txBody>
      </p:sp>
      <p:sp>
        <p:nvSpPr>
          <p:cNvPr id="1106" name="Google Shape;1106;p6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dirty="0"/>
              <a:t>B</a:t>
            </a:r>
            <a:r>
              <a:rPr lang="en-US" dirty="0" smtClean="0"/>
              <a:t>. </a:t>
            </a:r>
            <a:r>
              <a:rPr lang="en-US" dirty="0"/>
              <a:t>JSP Initialization</a:t>
            </a:r>
            <a:endParaRPr dirty="0"/>
          </a:p>
        </p:txBody>
      </p:sp>
      <p:sp>
        <p:nvSpPr>
          <p:cNvPr id="1107" name="Google Shape;1107;p6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JSP Expressions</a:t>
            </a:r>
            <a:endParaRPr/>
          </a:p>
        </p:txBody>
      </p:sp>
      <p:sp>
        <p:nvSpPr>
          <p:cNvPr id="1108" name="Google Shape;1108;p6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Initialization</a:t>
            </a:r>
            <a:endParaRPr/>
          </a:p>
        </p:txBody>
      </p:sp>
      <p:sp>
        <p:nvSpPr>
          <p:cNvPr id="1109" name="Google Shape;1109;p6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Scriptlet</a:t>
            </a:r>
            <a:endParaRPr/>
          </a:p>
        </p:txBody>
      </p:sp>
      <p:sp>
        <p:nvSpPr>
          <p:cNvPr id="1110" name="Google Shape;1110;p6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 Declaration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1116" name="Google Shape;1116;p6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object that allows you to access and print to the servlet’s output stream is _________.</a:t>
            </a:r>
            <a:endParaRPr/>
          </a:p>
        </p:txBody>
      </p:sp>
      <p:sp>
        <p:nvSpPr>
          <p:cNvPr id="1117" name="Google Shape;1117;p6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Response</a:t>
            </a:r>
            <a:endParaRPr/>
          </a:p>
        </p:txBody>
      </p:sp>
      <p:sp>
        <p:nvSpPr>
          <p:cNvPr id="1118" name="Google Shape;1118;p6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Request</a:t>
            </a:r>
            <a:endParaRPr/>
          </a:p>
        </p:txBody>
      </p:sp>
      <p:sp>
        <p:nvSpPr>
          <p:cNvPr id="1119" name="Google Shape;1119;p6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Out</a:t>
            </a:r>
            <a:endParaRPr/>
          </a:p>
        </p:txBody>
      </p:sp>
      <p:sp>
        <p:nvSpPr>
          <p:cNvPr id="1120" name="Google Shape;1120;p6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Application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JSP Life Cycle</a:t>
            </a:r>
            <a:endParaRPr/>
          </a:p>
        </p:txBody>
      </p:sp>
      <p:sp>
        <p:nvSpPr>
          <p:cNvPr id="266" name="Google Shape;266;p7"/>
          <p:cNvSpPr/>
          <p:nvPr/>
        </p:nvSpPr>
        <p:spPr>
          <a:xfrm>
            <a:off x="2235834" y="1439334"/>
            <a:ext cx="11784330"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JSP life cycle is the translation of a JSP page into a servlet. The life cycle begins with the creation of a JSP and ends with its disintegration. A service request gets processed only after a JSP page gets converted into a servlet. </a:t>
            </a:r>
            <a:endParaRPr sz="1400" b="0" i="0" u="none" strike="noStrike" cap="none">
              <a:solidFill>
                <a:srgbClr val="000000"/>
              </a:solidFill>
              <a:latin typeface="Arial"/>
              <a:ea typeface="Arial"/>
              <a:cs typeface="Arial"/>
              <a:sym typeface="Arial"/>
            </a:endParaRPr>
          </a:p>
        </p:txBody>
      </p:sp>
      <p:sp>
        <p:nvSpPr>
          <p:cNvPr id="267" name="Google Shape;267;p7"/>
          <p:cNvSpPr/>
          <p:nvPr/>
        </p:nvSpPr>
        <p:spPr>
          <a:xfrm>
            <a:off x="5755342" y="3345720"/>
            <a:ext cx="4697506" cy="4912659"/>
          </a:xfrm>
          <a:prstGeom prst="roundRect">
            <a:avLst>
              <a:gd name="adj" fmla="val 16667"/>
            </a:avLst>
          </a:prstGeom>
          <a:solidFill>
            <a:schemeClr val="dk2"/>
          </a:solidFill>
          <a:ln w="254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68" name="Google Shape;268;p7"/>
          <p:cNvCxnSpPr/>
          <p:nvPr/>
        </p:nvCxnSpPr>
        <p:spPr>
          <a:xfrm>
            <a:off x="10972800" y="4141694"/>
            <a:ext cx="0" cy="3514165"/>
          </a:xfrm>
          <a:prstGeom prst="straightConnector1">
            <a:avLst/>
          </a:prstGeom>
          <a:noFill/>
          <a:ln w="38100" cap="flat" cmpd="sng">
            <a:solidFill>
              <a:schemeClr val="dk1"/>
            </a:solidFill>
            <a:prstDash val="solid"/>
            <a:round/>
            <a:headEnd type="none" w="sm" len="sm"/>
            <a:tailEnd type="triangle" w="med" len="med"/>
          </a:ln>
        </p:spPr>
      </p:cxnSp>
      <p:sp>
        <p:nvSpPr>
          <p:cNvPr id="269" name="Google Shape;269;p7"/>
          <p:cNvSpPr txBox="1"/>
          <p:nvPr/>
        </p:nvSpPr>
        <p:spPr>
          <a:xfrm>
            <a:off x="10452848" y="3710807"/>
            <a:ext cx="10219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Time</a:t>
            </a:r>
            <a:endParaRPr sz="2200" b="0" i="0" u="none" strike="noStrike" cap="none">
              <a:solidFill>
                <a:srgbClr val="3F3F3F"/>
              </a:solidFill>
              <a:latin typeface="Open Sans"/>
              <a:ea typeface="Open Sans"/>
              <a:cs typeface="Open Sans"/>
              <a:sym typeface="Open Sans"/>
            </a:endParaRPr>
          </a:p>
        </p:txBody>
      </p:sp>
      <p:sp>
        <p:nvSpPr>
          <p:cNvPr id="270" name="Google Shape;270;p7"/>
          <p:cNvSpPr/>
          <p:nvPr/>
        </p:nvSpPr>
        <p:spPr>
          <a:xfrm>
            <a:off x="6320117" y="4069977"/>
            <a:ext cx="3567955" cy="896471"/>
          </a:xfrm>
          <a:prstGeom prst="roundRect">
            <a:avLst>
              <a:gd name="adj" fmla="val 16667"/>
            </a:avLst>
          </a:prstGeom>
          <a:solidFill>
            <a:srgbClr val="FAC97F"/>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Initialization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(Load Resources)</a:t>
            </a:r>
            <a:endParaRPr sz="2200" b="0" i="0" u="none" strike="noStrike" cap="none">
              <a:solidFill>
                <a:schemeClr val="dk1"/>
              </a:solidFill>
              <a:latin typeface="Open Sans"/>
              <a:ea typeface="Open Sans"/>
              <a:cs typeface="Open Sans"/>
              <a:sym typeface="Open Sans"/>
            </a:endParaRPr>
          </a:p>
        </p:txBody>
      </p:sp>
      <p:sp>
        <p:nvSpPr>
          <p:cNvPr id="271" name="Google Shape;271;p7"/>
          <p:cNvSpPr/>
          <p:nvPr/>
        </p:nvSpPr>
        <p:spPr>
          <a:xfrm>
            <a:off x="6320117" y="5435325"/>
            <a:ext cx="3567955" cy="896471"/>
          </a:xfrm>
          <a:prstGeom prst="roundRect">
            <a:avLst>
              <a:gd name="adj" fmla="val 16667"/>
            </a:avLst>
          </a:prstGeom>
          <a:solidFill>
            <a:srgbClr val="F69E66"/>
          </a:solidFill>
          <a:ln w="25400" cap="flat" cmpd="sng">
            <a:solidFill>
              <a:srgbClr val="833C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Service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(Accept Requests)</a:t>
            </a:r>
            <a:endParaRPr sz="2200" b="0" i="0" u="none" strike="noStrike" cap="none">
              <a:solidFill>
                <a:schemeClr val="dk1"/>
              </a:solidFill>
              <a:latin typeface="Open Sans"/>
              <a:ea typeface="Open Sans"/>
              <a:cs typeface="Open Sans"/>
              <a:sym typeface="Open Sans"/>
            </a:endParaRPr>
          </a:p>
        </p:txBody>
      </p:sp>
      <p:sp>
        <p:nvSpPr>
          <p:cNvPr id="272" name="Google Shape;272;p7"/>
          <p:cNvSpPr/>
          <p:nvPr/>
        </p:nvSpPr>
        <p:spPr>
          <a:xfrm>
            <a:off x="6320116" y="6800672"/>
            <a:ext cx="3567955" cy="896471"/>
          </a:xfrm>
          <a:prstGeom prst="roundRect">
            <a:avLst>
              <a:gd name="adj" fmla="val 16667"/>
            </a:avLst>
          </a:prstGeom>
          <a:solidFill>
            <a:srgbClr val="F48674"/>
          </a:solidFill>
          <a:ln w="25400" cap="flat" cmpd="sng">
            <a:solidFill>
              <a:srgbClr val="833C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Destruction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(Unload Resources)</a:t>
            </a:r>
            <a:endParaRPr sz="2200" b="0" i="0" u="none" strike="noStrike" cap="none">
              <a:solidFill>
                <a:schemeClr val="dk1"/>
              </a:solidFill>
              <a:latin typeface="Open Sans"/>
              <a:ea typeface="Open Sans"/>
              <a:cs typeface="Open Sans"/>
              <a:sym typeface="Open Sans"/>
            </a:endParaRPr>
          </a:p>
        </p:txBody>
      </p:sp>
      <p:cxnSp>
        <p:nvCxnSpPr>
          <p:cNvPr id="273" name="Google Shape;273;p7"/>
          <p:cNvCxnSpPr/>
          <p:nvPr/>
        </p:nvCxnSpPr>
        <p:spPr>
          <a:xfrm>
            <a:off x="4948517" y="5658613"/>
            <a:ext cx="1281953" cy="0"/>
          </a:xfrm>
          <a:prstGeom prst="straightConnector1">
            <a:avLst/>
          </a:prstGeom>
          <a:noFill/>
          <a:ln w="38100" cap="flat" cmpd="sng">
            <a:solidFill>
              <a:schemeClr val="dk1"/>
            </a:solidFill>
            <a:prstDash val="solid"/>
            <a:round/>
            <a:headEnd type="none" w="sm" len="sm"/>
            <a:tailEnd type="triangle" w="med" len="med"/>
          </a:ln>
        </p:spPr>
      </p:cxnSp>
      <p:cxnSp>
        <p:nvCxnSpPr>
          <p:cNvPr id="274" name="Google Shape;274;p7"/>
          <p:cNvCxnSpPr/>
          <p:nvPr/>
        </p:nvCxnSpPr>
        <p:spPr>
          <a:xfrm rot="10800000">
            <a:off x="4948517" y="6151673"/>
            <a:ext cx="1281953" cy="0"/>
          </a:xfrm>
          <a:prstGeom prst="straightConnector1">
            <a:avLst/>
          </a:prstGeom>
          <a:noFill/>
          <a:ln w="38100" cap="flat" cmpd="sng">
            <a:solidFill>
              <a:schemeClr val="dk1"/>
            </a:solidFill>
            <a:prstDash val="solid"/>
            <a:round/>
            <a:headEnd type="none" w="sm" len="sm"/>
            <a:tailEnd type="triangle" w="med" len="med"/>
          </a:ln>
        </p:spPr>
      </p:cxnSp>
      <p:sp>
        <p:nvSpPr>
          <p:cNvPr id="275" name="Google Shape;275;p7"/>
          <p:cNvSpPr txBox="1"/>
          <p:nvPr/>
        </p:nvSpPr>
        <p:spPr>
          <a:xfrm>
            <a:off x="3429000" y="5435325"/>
            <a:ext cx="128195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Request</a:t>
            </a:r>
            <a:endParaRPr sz="2200" b="0" i="0" u="none" strike="noStrike" cap="none">
              <a:solidFill>
                <a:srgbClr val="3F3F3F"/>
              </a:solidFill>
              <a:latin typeface="Open Sans"/>
              <a:ea typeface="Open Sans"/>
              <a:cs typeface="Open Sans"/>
              <a:sym typeface="Open Sans"/>
            </a:endParaRPr>
          </a:p>
        </p:txBody>
      </p:sp>
      <p:sp>
        <p:nvSpPr>
          <p:cNvPr id="276" name="Google Shape;276;p7"/>
          <p:cNvSpPr txBox="1"/>
          <p:nvPr/>
        </p:nvSpPr>
        <p:spPr>
          <a:xfrm>
            <a:off x="3370729" y="5883560"/>
            <a:ext cx="146124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Response</a:t>
            </a:r>
            <a:endParaRPr sz="2200" b="0" i="0" u="none" strike="noStrike" cap="none">
              <a:solidFill>
                <a:srgbClr val="3F3F3F"/>
              </a:solidFill>
              <a:latin typeface="Open Sans"/>
              <a:ea typeface="Open Sans"/>
              <a:cs typeface="Open Sans"/>
              <a:sym typeface="Open Sans"/>
            </a:endParaRPr>
          </a:p>
        </p:txBody>
      </p:sp>
      <p:pic>
        <p:nvPicPr>
          <p:cNvPr id="277" name="Google Shape;277;p7"/>
          <p:cNvPicPr preferRelativeResize="0"/>
          <p:nvPr/>
        </p:nvPicPr>
        <p:blipFill rotWithShape="1">
          <a:blip r:embed="rId3">
            <a:alphaModFix/>
          </a:blip>
          <a:srcRect/>
          <a:stretch/>
        </p:blipFill>
        <p:spPr>
          <a:xfrm>
            <a:off x="6071811" y="623036"/>
            <a:ext cx="4079075" cy="3657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1126" name="Google Shape;1126;p7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object that allows you to access and print to the servlet’s output stream is _________.</a:t>
            </a:r>
            <a:endParaRPr/>
          </a:p>
        </p:txBody>
      </p:sp>
      <p:sp>
        <p:nvSpPr>
          <p:cNvPr id="1127" name="Google Shape;1127;p7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Out object allows you to access and print to the servlet’s output stream.</a:t>
            </a:r>
            <a:endParaRPr/>
          </a:p>
        </p:txBody>
      </p:sp>
      <p:sp>
        <p:nvSpPr>
          <p:cNvPr id="1128" name="Google Shape;1128;p7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C. Out</a:t>
            </a:r>
            <a:endParaRPr/>
          </a:p>
        </p:txBody>
      </p:sp>
      <p:sp>
        <p:nvSpPr>
          <p:cNvPr id="1129" name="Google Shape;1129;p7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Response</a:t>
            </a:r>
            <a:endParaRPr/>
          </a:p>
        </p:txBody>
      </p:sp>
      <p:sp>
        <p:nvSpPr>
          <p:cNvPr id="1130" name="Google Shape;1130;p7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Request</a:t>
            </a:r>
            <a:endParaRPr/>
          </a:p>
        </p:txBody>
      </p:sp>
      <p:sp>
        <p:nvSpPr>
          <p:cNvPr id="1131" name="Google Shape;1131;p7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Out</a:t>
            </a:r>
            <a:endParaRPr/>
          </a:p>
        </p:txBody>
      </p:sp>
      <p:sp>
        <p:nvSpPr>
          <p:cNvPr id="1132" name="Google Shape;1132;p7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Application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1138" name="Google Shape;1138;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inserts a specified file into the created JSP? </a:t>
            </a:r>
            <a:endParaRPr/>
          </a:p>
        </p:txBody>
      </p:sp>
      <p:sp>
        <p:nvSpPr>
          <p:cNvPr id="1139" name="Google Shape;1139;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jsp:include</a:t>
            </a:r>
            <a:endParaRPr/>
          </a:p>
        </p:txBody>
      </p:sp>
      <p:sp>
        <p:nvSpPr>
          <p:cNvPr id="1140" name="Google Shape;1140;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jsp:setProperty</a:t>
            </a:r>
            <a:endParaRPr/>
          </a:p>
        </p:txBody>
      </p:sp>
      <p:sp>
        <p:nvSpPr>
          <p:cNvPr id="1141" name="Google Shape;1141;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jsp:body</a:t>
            </a:r>
            <a:endParaRPr/>
          </a:p>
        </p:txBody>
      </p:sp>
      <p:sp>
        <p:nvSpPr>
          <p:cNvPr id="1142" name="Google Shape;1142;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jsp:element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7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1148" name="Google Shape;1148;p7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inserts a specified file into the created JSP? </a:t>
            </a:r>
            <a:endParaRPr/>
          </a:p>
        </p:txBody>
      </p:sp>
      <p:sp>
        <p:nvSpPr>
          <p:cNvPr id="1149" name="Google Shape;1149;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Jsp:include inserts a specified file into the created JSP.</a:t>
            </a:r>
            <a:endParaRPr/>
          </a:p>
        </p:txBody>
      </p:sp>
      <p:sp>
        <p:nvSpPr>
          <p:cNvPr id="1150" name="Google Shape;1150;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jsp:include</a:t>
            </a:r>
            <a:endParaRPr/>
          </a:p>
        </p:txBody>
      </p:sp>
      <p:sp>
        <p:nvSpPr>
          <p:cNvPr id="1151" name="Google Shape;1151;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jsp:include</a:t>
            </a:r>
            <a:endParaRPr/>
          </a:p>
        </p:txBody>
      </p:sp>
      <p:sp>
        <p:nvSpPr>
          <p:cNvPr id="1152" name="Google Shape;1152;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jsp:setProperty</a:t>
            </a:r>
            <a:endParaRPr/>
          </a:p>
        </p:txBody>
      </p:sp>
      <p:sp>
        <p:nvSpPr>
          <p:cNvPr id="1153" name="Google Shape;1153;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jsp:body</a:t>
            </a:r>
            <a:endParaRPr/>
          </a:p>
        </p:txBody>
      </p:sp>
      <p:sp>
        <p:nvSpPr>
          <p:cNvPr id="1154" name="Google Shape;1154;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jsp:element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1160" name="Google Shape;1160;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JSP action tag defines XML elements dynamically?</a:t>
            </a:r>
            <a:endParaRPr/>
          </a:p>
        </p:txBody>
      </p:sp>
      <p:sp>
        <p:nvSpPr>
          <p:cNvPr id="1161" name="Google Shape;1161;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&lt;jsp:element&gt;</a:t>
            </a:r>
            <a:endParaRPr/>
          </a:p>
        </p:txBody>
      </p:sp>
      <p:sp>
        <p:nvSpPr>
          <p:cNvPr id="1162" name="Google Shape;1162;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&lt;jsp:plugin&gt;</a:t>
            </a:r>
            <a:endParaRPr/>
          </a:p>
        </p:txBody>
      </p:sp>
      <p:sp>
        <p:nvSpPr>
          <p:cNvPr id="1163" name="Google Shape;1163;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&lt;jsp:forward&gt;</a:t>
            </a:r>
            <a:endParaRPr/>
          </a:p>
        </p:txBody>
      </p:sp>
      <p:sp>
        <p:nvSpPr>
          <p:cNvPr id="1164" name="Google Shape;1164;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&lt;jsp:getProperty&gt;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7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1170" name="Google Shape;1170;p7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JSP action tag defines XML elements dynamically?</a:t>
            </a:r>
            <a:endParaRPr/>
          </a:p>
        </p:txBody>
      </p:sp>
      <p:sp>
        <p:nvSpPr>
          <p:cNvPr id="1171" name="Google Shape;1171;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&lt;jsp:element&gt;, &lt;jsp:attribute&gt;, and &lt;jsp:body&gt; define XML elements dynamically.</a:t>
            </a:r>
            <a:endParaRPr/>
          </a:p>
        </p:txBody>
      </p:sp>
      <p:sp>
        <p:nvSpPr>
          <p:cNvPr id="1172" name="Google Shape;1172;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&lt;jsp:element&gt;</a:t>
            </a:r>
            <a:endParaRPr/>
          </a:p>
        </p:txBody>
      </p:sp>
      <p:sp>
        <p:nvSpPr>
          <p:cNvPr id="1173" name="Google Shape;1173;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&lt;jsp:element&gt;</a:t>
            </a:r>
            <a:endParaRPr/>
          </a:p>
        </p:txBody>
      </p:sp>
      <p:sp>
        <p:nvSpPr>
          <p:cNvPr id="1174" name="Google Shape;1174;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&lt;jsp:plugin&gt;</a:t>
            </a:r>
            <a:endParaRPr/>
          </a:p>
        </p:txBody>
      </p:sp>
      <p:sp>
        <p:nvSpPr>
          <p:cNvPr id="1175" name="Google Shape;1175;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&lt;jsp:forward&gt;</a:t>
            </a:r>
            <a:endParaRPr/>
          </a:p>
        </p:txBody>
      </p:sp>
      <p:sp>
        <p:nvSpPr>
          <p:cNvPr id="1176" name="Google Shape;1176;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&lt;jsp:getProperty&gt;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7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1182" name="Google Shape;1182;p7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In JSP, sessions are handled with the ______________________.</a:t>
            </a:r>
            <a:endParaRPr/>
          </a:p>
        </p:txBody>
      </p:sp>
      <p:sp>
        <p:nvSpPr>
          <p:cNvPr id="1183" name="Google Shape;1183;p7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Cookies</a:t>
            </a:r>
            <a:endParaRPr/>
          </a:p>
        </p:txBody>
      </p:sp>
      <p:sp>
        <p:nvSpPr>
          <p:cNvPr id="1184" name="Google Shape;1184;p7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Web Browser</a:t>
            </a:r>
            <a:endParaRPr/>
          </a:p>
        </p:txBody>
      </p:sp>
      <p:sp>
        <p:nvSpPr>
          <p:cNvPr id="1185" name="Google Shape;1185;p7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Session Object</a:t>
            </a:r>
            <a:endParaRPr/>
          </a:p>
          <a:p>
            <a:pPr marL="50800" lvl="0" indent="0" algn="l" rtl="0">
              <a:lnSpc>
                <a:spcPct val="90000"/>
              </a:lnSpc>
              <a:spcBef>
                <a:spcPts val="1000"/>
              </a:spcBef>
              <a:spcAft>
                <a:spcPts val="0"/>
              </a:spcAft>
              <a:buSzPts val="2800"/>
              <a:buNone/>
            </a:pPr>
            <a:endParaRPr/>
          </a:p>
        </p:txBody>
      </p:sp>
      <p:sp>
        <p:nvSpPr>
          <p:cNvPr id="1186" name="Google Shape;1186;p7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Core Tags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7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1192" name="Google Shape;1192;p7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In JSP, sessions are handled with the ______________________.</a:t>
            </a:r>
            <a:endParaRPr/>
          </a:p>
        </p:txBody>
      </p:sp>
      <p:sp>
        <p:nvSpPr>
          <p:cNvPr id="1193" name="Google Shape;1193;p7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In JSP, sessions are handled with the Session Object.</a:t>
            </a:r>
            <a:endParaRPr/>
          </a:p>
        </p:txBody>
      </p:sp>
      <p:sp>
        <p:nvSpPr>
          <p:cNvPr id="1194" name="Google Shape;1194;p7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C. Session Object</a:t>
            </a:r>
            <a:endParaRPr/>
          </a:p>
        </p:txBody>
      </p:sp>
      <p:sp>
        <p:nvSpPr>
          <p:cNvPr id="1195" name="Google Shape;1195;p7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Cookies</a:t>
            </a:r>
            <a:endParaRPr/>
          </a:p>
        </p:txBody>
      </p:sp>
      <p:sp>
        <p:nvSpPr>
          <p:cNvPr id="1196" name="Google Shape;1196;p7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Web Browser</a:t>
            </a:r>
            <a:endParaRPr/>
          </a:p>
        </p:txBody>
      </p:sp>
      <p:sp>
        <p:nvSpPr>
          <p:cNvPr id="1197" name="Google Shape;1197;p7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Session Object</a:t>
            </a:r>
            <a:endParaRPr/>
          </a:p>
          <a:p>
            <a:pPr marL="50800" lvl="0" indent="0" algn="l" rtl="0">
              <a:lnSpc>
                <a:spcPct val="90000"/>
              </a:lnSpc>
              <a:spcBef>
                <a:spcPts val="1000"/>
              </a:spcBef>
              <a:spcAft>
                <a:spcPts val="0"/>
              </a:spcAft>
              <a:buSzPts val="2800"/>
              <a:buNone/>
            </a:pPr>
            <a:endParaRPr/>
          </a:p>
        </p:txBody>
      </p:sp>
      <p:sp>
        <p:nvSpPr>
          <p:cNvPr id="1198" name="Google Shape;1198;p7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Core Tags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7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t>Product Details Portal</a:t>
            </a:r>
            <a:endParaRPr/>
          </a:p>
        </p:txBody>
      </p:sp>
      <p:sp>
        <p:nvSpPr>
          <p:cNvPr id="1205" name="Google Shape;1205;p77"/>
          <p:cNvSpPr txBox="1">
            <a:spLocks noGrp="1"/>
          </p:cNvSpPr>
          <p:nvPr>
            <p:ph type="body" idx="1"/>
          </p:nvPr>
        </p:nvSpPr>
        <p:spPr>
          <a:xfrm>
            <a:off x="4699001" y="1770191"/>
            <a:ext cx="9956800"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US" b="1">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US">
                <a:latin typeface="Open Sans"/>
                <a:ea typeface="Open Sans"/>
                <a:cs typeface="Open Sans"/>
                <a:sym typeface="Open Sans"/>
              </a:rPr>
              <a:t>Write a Java program to add and display product details for </a:t>
            </a:r>
            <a:r>
              <a:rPr lang="en-US"/>
              <a:t>an</a:t>
            </a:r>
            <a:r>
              <a:rPr lang="en-US">
                <a:latin typeface="Open Sans"/>
                <a:ea typeface="Open Sans"/>
                <a:cs typeface="Open Sans"/>
                <a:sym typeface="Open Sans"/>
              </a:rPr>
              <a:t> e-commerce site.</a:t>
            </a:r>
            <a:endParaRPr/>
          </a:p>
        </p:txBody>
      </p:sp>
      <p:sp>
        <p:nvSpPr>
          <p:cNvPr id="1206" name="Google Shape;1206;p77"/>
          <p:cNvSpPr txBox="1"/>
          <p:nvPr/>
        </p:nvSpPr>
        <p:spPr>
          <a:xfrm>
            <a:off x="12432431" y="142741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45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g777c1f25d5_0_0"/>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p>
            <a:pPr marL="457200" lvl="0" indent="-317500" algn="l" rtl="0">
              <a:lnSpc>
                <a:spcPct val="250000"/>
              </a:lnSpc>
              <a:spcBef>
                <a:spcPts val="0"/>
              </a:spcBef>
              <a:spcAft>
                <a:spcPts val="0"/>
              </a:spcAft>
              <a:buSzPts val="2200"/>
              <a:buNone/>
            </a:pPr>
            <a:r>
              <a:rPr lang="en-US" b="1"/>
              <a:t>You should know: </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Fundamentals of Servlets</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Handling database</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Implementation of Hibernate</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Basics of JSP</a:t>
            </a:r>
            <a:endParaRPr/>
          </a:p>
          <a:p>
            <a:pPr marL="2743200" lvl="0" indent="0" algn="l" rtl="0">
              <a:lnSpc>
                <a:spcPct val="150000"/>
              </a:lnSpc>
              <a:spcBef>
                <a:spcPts val="50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g84a1989c0d_0_2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Phase-end Projects</a:t>
            </a:r>
            <a:endParaRPr>
              <a:latin typeface="Open Sans"/>
              <a:ea typeface="Open Sans"/>
              <a:cs typeface="Open Sans"/>
              <a:sym typeface="Open Sans"/>
            </a:endParaRPr>
          </a:p>
        </p:txBody>
      </p:sp>
      <p:sp>
        <p:nvSpPr>
          <p:cNvPr id="1219" name="Google Shape;1219;g84a1989c0d_0_211"/>
          <p:cNvSpPr/>
          <p:nvPr/>
        </p:nvSpPr>
        <p:spPr>
          <a:xfrm>
            <a:off x="5226496" y="1736608"/>
            <a:ext cx="9768600" cy="21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sng" strike="noStrike" cap="none">
                <a:solidFill>
                  <a:srgbClr val="000000"/>
                </a:solidFill>
                <a:latin typeface="Open Sans"/>
                <a:ea typeface="Open Sans"/>
                <a:cs typeface="Open Sans"/>
                <a:sym typeface="Open Sans"/>
              </a:rPr>
              <a:t>Project for Submission: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FlyAway</a:t>
            </a:r>
            <a:r>
              <a:rPr lang="en-US" sz="2200" b="0" i="0" u="none" strike="noStrike" cap="none">
                <a:solidFill>
                  <a:srgbClr val="000000"/>
                </a:solidFill>
                <a:latin typeface="Open Sans"/>
                <a:ea typeface="Open Sans"/>
                <a:cs typeface="Open Sans"/>
                <a:sym typeface="Open Sans"/>
              </a:rPr>
              <a:t> is a ticket-booking portal that lets people book flights on their website. It should include a search form to allow entries of travel details, list the available flights with the ticket prices, and a confirmation of ticket and the journey details. </a:t>
            </a:r>
            <a:endParaRPr sz="2200" b="0" i="0" u="none" strike="noStrike" cap="none">
              <a:solidFill>
                <a:srgbClr val="000000"/>
              </a:solidFill>
              <a:latin typeface="Open Sans"/>
              <a:ea typeface="Open Sans"/>
              <a:cs typeface="Open Sans"/>
              <a:sym typeface="Open Sans"/>
            </a:endParaRPr>
          </a:p>
        </p:txBody>
      </p:sp>
      <p:pic>
        <p:nvPicPr>
          <p:cNvPr id="1220" name="Google Shape;1220;g84a1989c0d_0_211"/>
          <p:cNvPicPr preferRelativeResize="0"/>
          <p:nvPr/>
        </p:nvPicPr>
        <p:blipFill rotWithShape="1">
          <a:blip r:embed="rId3">
            <a:alphaModFix/>
          </a:blip>
          <a:srcRect/>
          <a:stretch/>
        </p:blipFill>
        <p:spPr>
          <a:xfrm>
            <a:off x="5366050" y="603150"/>
            <a:ext cx="5449625" cy="365775"/>
          </a:xfrm>
          <a:prstGeom prst="rect">
            <a:avLst/>
          </a:prstGeom>
          <a:noFill/>
          <a:ln>
            <a:noFill/>
          </a:ln>
        </p:spPr>
      </p:pic>
      <p:grpSp>
        <p:nvGrpSpPr>
          <p:cNvPr id="1221" name="Google Shape;1221;g84a1989c0d_0_211"/>
          <p:cNvGrpSpPr/>
          <p:nvPr/>
        </p:nvGrpSpPr>
        <p:grpSpPr>
          <a:xfrm>
            <a:off x="1749573" y="1663664"/>
            <a:ext cx="2085355" cy="2491564"/>
            <a:chOff x="1729195" y="3175797"/>
            <a:chExt cx="2467876" cy="3047412"/>
          </a:xfrm>
        </p:grpSpPr>
        <p:pic>
          <p:nvPicPr>
            <p:cNvPr id="1222" name="Google Shape;1222;g84a1989c0d_0_211" descr="A close up of a logo&#10;&#10;Description automatically generated"/>
            <p:cNvPicPr preferRelativeResize="0"/>
            <p:nvPr/>
          </p:nvPicPr>
          <p:blipFill rotWithShape="1">
            <a:blip r:embed="rId4">
              <a:alphaModFix/>
            </a:blip>
            <a:srcRect/>
            <a:stretch/>
          </p:blipFill>
          <p:spPr>
            <a:xfrm>
              <a:off x="2073411" y="3175797"/>
              <a:ext cx="2123660" cy="2123660"/>
            </a:xfrm>
            <a:prstGeom prst="rect">
              <a:avLst/>
            </a:prstGeom>
            <a:noFill/>
            <a:ln>
              <a:noFill/>
            </a:ln>
          </p:spPr>
        </p:pic>
        <p:pic>
          <p:nvPicPr>
            <p:cNvPr id="1223" name="Google Shape;1223;g84a1989c0d_0_211" descr="A close up of a logo&#10;&#10;Description automatically generated"/>
            <p:cNvPicPr preferRelativeResize="0"/>
            <p:nvPr/>
          </p:nvPicPr>
          <p:blipFill rotWithShape="1">
            <a:blip r:embed="rId5">
              <a:alphaModFix/>
            </a:blip>
            <a:srcRect/>
            <a:stretch/>
          </p:blipFill>
          <p:spPr>
            <a:xfrm>
              <a:off x="1729195" y="4884070"/>
              <a:ext cx="1339139" cy="1339139"/>
            </a:xfrm>
            <a:prstGeom prst="rect">
              <a:avLst/>
            </a:prstGeom>
            <a:noFill/>
            <a:ln>
              <a:noFill/>
            </a:ln>
          </p:spPr>
        </p:pic>
      </p:grpSp>
      <p:pic>
        <p:nvPicPr>
          <p:cNvPr id="1224" name="Google Shape;1224;g84a1989c0d_0_211" descr="A picture containing sign&#10;&#10;Description automatically generated"/>
          <p:cNvPicPr preferRelativeResize="0"/>
          <p:nvPr/>
        </p:nvPicPr>
        <p:blipFill rotWithShape="1">
          <a:blip r:embed="rId6">
            <a:alphaModFix/>
          </a:blip>
          <a:srcRect/>
          <a:stretch/>
        </p:blipFill>
        <p:spPr>
          <a:xfrm>
            <a:off x="1749513" y="5113279"/>
            <a:ext cx="2070391" cy="2070391"/>
          </a:xfrm>
          <a:prstGeom prst="rect">
            <a:avLst/>
          </a:prstGeom>
          <a:noFill/>
          <a:ln>
            <a:noFill/>
          </a:ln>
          <a:effectLst>
            <a:outerShdw blurRad="152400" dist="317500" dir="5400000" sx="90000" sy="-19000" rotWithShape="0">
              <a:srgbClr val="000000">
                <a:alpha val="14510"/>
              </a:srgbClr>
            </a:outerShdw>
          </a:effectLst>
        </p:spPr>
      </p:pic>
      <p:sp>
        <p:nvSpPr>
          <p:cNvPr id="1225" name="Google Shape;1225;g84a1989c0d_0_211"/>
          <p:cNvSpPr txBox="1"/>
          <p:nvPr/>
        </p:nvSpPr>
        <p:spPr>
          <a:xfrm>
            <a:off x="5226496" y="5036124"/>
            <a:ext cx="9768600" cy="280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sng" strike="noStrike" cap="none">
                <a:solidFill>
                  <a:srgbClr val="000000"/>
                </a:solidFill>
                <a:latin typeface="Open Sans"/>
                <a:ea typeface="Open Sans"/>
                <a:cs typeface="Open Sans"/>
                <a:sym typeface="Open Sans"/>
              </a:rPr>
              <a:t>Project with Solution: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Learner’s Academy </a:t>
            </a:r>
            <a:r>
              <a:rPr lang="en-US" sz="2200" b="0" i="0" u="none" strike="noStrike" cap="none">
                <a:solidFill>
                  <a:srgbClr val="000000"/>
                </a:solidFill>
                <a:latin typeface="Open Sans"/>
                <a:ea typeface="Open Sans"/>
                <a:cs typeface="Open Sans"/>
                <a:sym typeface="Open Sans"/>
              </a:rPr>
              <a:t>is a school that has an online management system. The system keeps track of its classes, subjects, students, and teachers. It has a back-office application with a single administrator login. The administrator should be able to set up a master list of all the subjects and all the teachers. He/she should be able to assign subjects from the list and assign teacher to a class for a particular subject. </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in a </a:t>
            </a:r>
            <a:r>
              <a:rPr lang="en-US">
                <a:latin typeface="Open Sans ExtraBold"/>
                <a:ea typeface="Open Sans ExtraBold"/>
                <a:cs typeface="Open Sans ExtraBold"/>
                <a:sym typeface="Open Sans ExtraBold"/>
              </a:rPr>
              <a:t>JSP</a:t>
            </a:r>
            <a:r>
              <a:rPr lang="en-US"/>
              <a:t> Life Cycle</a:t>
            </a:r>
            <a:endParaRPr/>
          </a:p>
        </p:txBody>
      </p:sp>
      <p:cxnSp>
        <p:nvCxnSpPr>
          <p:cNvPr id="284" name="Google Shape;284;p8"/>
          <p:cNvCxnSpPr/>
          <p:nvPr/>
        </p:nvCxnSpPr>
        <p:spPr>
          <a:xfrm>
            <a:off x="1136793" y="4970584"/>
            <a:ext cx="14027351" cy="0"/>
          </a:xfrm>
          <a:prstGeom prst="straightConnector1">
            <a:avLst/>
          </a:prstGeom>
          <a:noFill/>
          <a:ln w="57150" cap="flat" cmpd="sng">
            <a:solidFill>
              <a:schemeClr val="dk1"/>
            </a:solidFill>
            <a:prstDash val="solid"/>
            <a:round/>
            <a:headEnd type="none" w="sm" len="sm"/>
            <a:tailEnd type="none" w="sm" len="sm"/>
          </a:ln>
        </p:spPr>
      </p:cxnSp>
      <p:sp>
        <p:nvSpPr>
          <p:cNvPr id="285" name="Google Shape;285;p8"/>
          <p:cNvSpPr/>
          <p:nvPr/>
        </p:nvSpPr>
        <p:spPr>
          <a:xfrm>
            <a:off x="833904" y="4809000"/>
            <a:ext cx="323168" cy="323168"/>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6" name="Google Shape;286;p8"/>
          <p:cNvSpPr/>
          <p:nvPr/>
        </p:nvSpPr>
        <p:spPr>
          <a:xfrm>
            <a:off x="15002559" y="4783014"/>
            <a:ext cx="323168" cy="323168"/>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7" name="Google Shape;287;p8"/>
          <p:cNvSpPr/>
          <p:nvPr/>
        </p:nvSpPr>
        <p:spPr>
          <a:xfrm>
            <a:off x="2251782" y="4607169"/>
            <a:ext cx="726830" cy="726830"/>
          </a:xfrm>
          <a:prstGeom prst="diamond">
            <a:avLst/>
          </a:prstGeom>
          <a:solidFill>
            <a:schemeClr val="lt1"/>
          </a:solidFill>
          <a:ln w="762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1719C"/>
                </a:solidFill>
                <a:latin typeface="Open Sans"/>
                <a:ea typeface="Open Sans"/>
                <a:cs typeface="Open Sans"/>
                <a:sym typeface="Open Sans"/>
              </a:rPr>
              <a:t>1</a:t>
            </a:r>
            <a:endParaRPr sz="2200" b="0" i="0" u="none" strike="noStrike" cap="none">
              <a:solidFill>
                <a:srgbClr val="41719C"/>
              </a:solidFill>
              <a:latin typeface="Open Sans"/>
              <a:ea typeface="Open Sans"/>
              <a:cs typeface="Open Sans"/>
              <a:sym typeface="Open Sans"/>
            </a:endParaRPr>
          </a:p>
        </p:txBody>
      </p:sp>
      <p:sp>
        <p:nvSpPr>
          <p:cNvPr id="288" name="Google Shape;288;p8"/>
          <p:cNvSpPr/>
          <p:nvPr/>
        </p:nvSpPr>
        <p:spPr>
          <a:xfrm>
            <a:off x="4073322" y="4607169"/>
            <a:ext cx="726830" cy="726830"/>
          </a:xfrm>
          <a:prstGeom prst="diamond">
            <a:avLst/>
          </a:prstGeom>
          <a:solidFill>
            <a:schemeClr val="lt1"/>
          </a:solidFill>
          <a:ln w="76200" cap="flat" cmpd="sng">
            <a:solidFill>
              <a:srgbClr val="F385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48C7C"/>
                </a:solidFill>
                <a:latin typeface="Open Sans"/>
                <a:ea typeface="Open Sans"/>
                <a:cs typeface="Open Sans"/>
                <a:sym typeface="Open Sans"/>
              </a:rPr>
              <a:t>2</a:t>
            </a:r>
            <a:endParaRPr sz="2200" b="0" i="0" u="none" strike="noStrike" cap="none">
              <a:solidFill>
                <a:srgbClr val="F48C7C"/>
              </a:solidFill>
              <a:latin typeface="Open Sans"/>
              <a:ea typeface="Open Sans"/>
              <a:cs typeface="Open Sans"/>
              <a:sym typeface="Open Sans"/>
            </a:endParaRPr>
          </a:p>
        </p:txBody>
      </p:sp>
      <p:sp>
        <p:nvSpPr>
          <p:cNvPr id="289" name="Google Shape;289;p8"/>
          <p:cNvSpPr/>
          <p:nvPr/>
        </p:nvSpPr>
        <p:spPr>
          <a:xfrm>
            <a:off x="5894862" y="4607169"/>
            <a:ext cx="726830" cy="726830"/>
          </a:xfrm>
          <a:prstGeom prst="diamond">
            <a:avLst/>
          </a:prstGeom>
          <a:solidFill>
            <a:schemeClr val="lt1"/>
          </a:solidFill>
          <a:ln w="76200"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97C0"/>
                </a:solidFill>
                <a:latin typeface="Open Sans"/>
                <a:ea typeface="Open Sans"/>
                <a:cs typeface="Open Sans"/>
                <a:sym typeface="Open Sans"/>
              </a:rPr>
              <a:t>3</a:t>
            </a:r>
            <a:endParaRPr sz="2200" b="0" i="0" u="none" strike="noStrike" cap="none">
              <a:solidFill>
                <a:srgbClr val="3F97C0"/>
              </a:solidFill>
              <a:latin typeface="Open Sans"/>
              <a:ea typeface="Open Sans"/>
              <a:cs typeface="Open Sans"/>
              <a:sym typeface="Open Sans"/>
            </a:endParaRPr>
          </a:p>
        </p:txBody>
      </p:sp>
      <p:sp>
        <p:nvSpPr>
          <p:cNvPr id="290" name="Google Shape;290;p8"/>
          <p:cNvSpPr/>
          <p:nvPr/>
        </p:nvSpPr>
        <p:spPr>
          <a:xfrm>
            <a:off x="7716402" y="4607169"/>
            <a:ext cx="726830" cy="726830"/>
          </a:xfrm>
          <a:prstGeom prst="diamond">
            <a:avLst/>
          </a:prstGeom>
          <a:solidFill>
            <a:schemeClr val="lt1"/>
          </a:solidFill>
          <a:ln w="76200" cap="flat" cmpd="sng">
            <a:solidFill>
              <a:srgbClr val="F6B28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6B286"/>
                </a:solidFill>
                <a:latin typeface="Open Sans"/>
                <a:ea typeface="Open Sans"/>
                <a:cs typeface="Open Sans"/>
                <a:sym typeface="Open Sans"/>
              </a:rPr>
              <a:t>4</a:t>
            </a:r>
            <a:endParaRPr sz="2200" b="0" i="0" u="none" strike="noStrike" cap="none">
              <a:solidFill>
                <a:srgbClr val="F6B286"/>
              </a:solidFill>
              <a:latin typeface="Open Sans"/>
              <a:ea typeface="Open Sans"/>
              <a:cs typeface="Open Sans"/>
              <a:sym typeface="Open Sans"/>
            </a:endParaRPr>
          </a:p>
        </p:txBody>
      </p:sp>
      <p:sp>
        <p:nvSpPr>
          <p:cNvPr id="291" name="Google Shape;291;p8"/>
          <p:cNvSpPr/>
          <p:nvPr/>
        </p:nvSpPr>
        <p:spPr>
          <a:xfrm>
            <a:off x="9537942" y="4607169"/>
            <a:ext cx="726830" cy="726830"/>
          </a:xfrm>
          <a:prstGeom prst="diamond">
            <a:avLst/>
          </a:prstGeom>
          <a:solidFill>
            <a:schemeClr val="lt1"/>
          </a:solidFill>
          <a:ln w="76200" cap="flat" cmpd="sng">
            <a:solidFill>
              <a:srgbClr val="FAC36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AC36F"/>
                </a:solidFill>
                <a:latin typeface="Open Sans"/>
                <a:ea typeface="Open Sans"/>
                <a:cs typeface="Open Sans"/>
                <a:sym typeface="Open Sans"/>
              </a:rPr>
              <a:t>5</a:t>
            </a:r>
            <a:endParaRPr sz="2200" b="0" i="0" u="none" strike="noStrike" cap="none">
              <a:solidFill>
                <a:srgbClr val="FAC36F"/>
              </a:solidFill>
              <a:latin typeface="Open Sans"/>
              <a:ea typeface="Open Sans"/>
              <a:cs typeface="Open Sans"/>
              <a:sym typeface="Open Sans"/>
            </a:endParaRPr>
          </a:p>
        </p:txBody>
      </p:sp>
      <p:sp>
        <p:nvSpPr>
          <p:cNvPr id="292" name="Google Shape;292;p8"/>
          <p:cNvSpPr/>
          <p:nvPr/>
        </p:nvSpPr>
        <p:spPr>
          <a:xfrm>
            <a:off x="11359482" y="4607169"/>
            <a:ext cx="726830" cy="726830"/>
          </a:xfrm>
          <a:prstGeom prst="diamond">
            <a:avLst/>
          </a:prstGeom>
          <a:solidFill>
            <a:schemeClr val="lt1"/>
          </a:solidFill>
          <a:ln w="762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D7AA2"/>
                </a:solidFill>
                <a:latin typeface="Open Sans"/>
                <a:ea typeface="Open Sans"/>
                <a:cs typeface="Open Sans"/>
                <a:sym typeface="Open Sans"/>
              </a:rPr>
              <a:t>6</a:t>
            </a:r>
            <a:endParaRPr sz="2200" b="0" i="0" u="none" strike="noStrike" cap="none">
              <a:solidFill>
                <a:srgbClr val="4D7AA2"/>
              </a:solidFill>
              <a:latin typeface="Open Sans"/>
              <a:ea typeface="Open Sans"/>
              <a:cs typeface="Open Sans"/>
              <a:sym typeface="Open Sans"/>
            </a:endParaRPr>
          </a:p>
        </p:txBody>
      </p:sp>
      <p:sp>
        <p:nvSpPr>
          <p:cNvPr id="293" name="Google Shape;293;p8"/>
          <p:cNvSpPr/>
          <p:nvPr/>
        </p:nvSpPr>
        <p:spPr>
          <a:xfrm>
            <a:off x="13181022" y="4572000"/>
            <a:ext cx="726830" cy="726830"/>
          </a:xfrm>
          <a:prstGeom prst="diamond">
            <a:avLst/>
          </a:prstGeom>
          <a:solidFill>
            <a:schemeClr val="lt1"/>
          </a:solidFill>
          <a:ln w="762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92D050"/>
                </a:solidFill>
                <a:latin typeface="Open Sans"/>
                <a:ea typeface="Open Sans"/>
                <a:cs typeface="Open Sans"/>
                <a:sym typeface="Open Sans"/>
              </a:rPr>
              <a:t>7</a:t>
            </a:r>
            <a:endParaRPr sz="2200" b="0" i="0" u="none" strike="noStrike" cap="none">
              <a:solidFill>
                <a:srgbClr val="92D050"/>
              </a:solidFill>
              <a:latin typeface="Open Sans"/>
              <a:ea typeface="Open Sans"/>
              <a:cs typeface="Open Sans"/>
              <a:sym typeface="Open Sans"/>
            </a:endParaRPr>
          </a:p>
        </p:txBody>
      </p:sp>
      <p:cxnSp>
        <p:nvCxnSpPr>
          <p:cNvPr id="294" name="Google Shape;294;p8"/>
          <p:cNvCxnSpPr>
            <a:stCxn id="287" idx="0"/>
          </p:cNvCxnSpPr>
          <p:nvPr/>
        </p:nvCxnSpPr>
        <p:spPr>
          <a:xfrm rot="10800000" flipH="1">
            <a:off x="2615197" y="3704469"/>
            <a:ext cx="10800" cy="902700"/>
          </a:xfrm>
          <a:prstGeom prst="straightConnector1">
            <a:avLst/>
          </a:prstGeom>
          <a:noFill/>
          <a:ln w="38100" cap="flat" cmpd="sng">
            <a:solidFill>
              <a:srgbClr val="41719C"/>
            </a:solidFill>
            <a:prstDash val="solid"/>
            <a:round/>
            <a:headEnd type="none" w="sm" len="sm"/>
            <a:tailEnd type="none" w="sm" len="sm"/>
          </a:ln>
        </p:spPr>
      </p:cxnSp>
      <p:sp>
        <p:nvSpPr>
          <p:cNvPr id="295" name="Google Shape;295;p8"/>
          <p:cNvSpPr/>
          <p:nvPr/>
        </p:nvSpPr>
        <p:spPr>
          <a:xfrm>
            <a:off x="1144398" y="1719836"/>
            <a:ext cx="2954216" cy="2031465"/>
          </a:xfrm>
          <a:prstGeom prst="rect">
            <a:avLst/>
          </a:prstGeom>
          <a:solidFill>
            <a:srgbClr val="4A78A1"/>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Translation</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demo.jsp translated into servlet</a:t>
            </a:r>
            <a:endParaRPr sz="2200" b="0" i="0" u="none" strike="noStrike" cap="none">
              <a:solidFill>
                <a:srgbClr val="FFFFFF"/>
              </a:solidFill>
              <a:latin typeface="Open Sans"/>
              <a:ea typeface="Open Sans"/>
              <a:cs typeface="Open Sans"/>
              <a:sym typeface="Open Sans"/>
            </a:endParaRPr>
          </a:p>
        </p:txBody>
      </p:sp>
      <p:cxnSp>
        <p:nvCxnSpPr>
          <p:cNvPr id="296" name="Google Shape;296;p8"/>
          <p:cNvCxnSpPr/>
          <p:nvPr/>
        </p:nvCxnSpPr>
        <p:spPr>
          <a:xfrm rot="10800000" flipH="1">
            <a:off x="4431351" y="5333999"/>
            <a:ext cx="10772" cy="902677"/>
          </a:xfrm>
          <a:prstGeom prst="straightConnector1">
            <a:avLst/>
          </a:prstGeom>
          <a:noFill/>
          <a:ln w="38100" cap="flat" cmpd="sng">
            <a:solidFill>
              <a:srgbClr val="F38573"/>
            </a:solidFill>
            <a:prstDash val="solid"/>
            <a:round/>
            <a:headEnd type="none" w="sm" len="sm"/>
            <a:tailEnd type="none" w="sm" len="sm"/>
          </a:ln>
        </p:spPr>
      </p:cxnSp>
      <p:cxnSp>
        <p:nvCxnSpPr>
          <p:cNvPr id="297" name="Google Shape;297;p8"/>
          <p:cNvCxnSpPr/>
          <p:nvPr/>
        </p:nvCxnSpPr>
        <p:spPr>
          <a:xfrm rot="10800000" flipH="1">
            <a:off x="6258277" y="3697361"/>
            <a:ext cx="10772" cy="902677"/>
          </a:xfrm>
          <a:prstGeom prst="straightConnector1">
            <a:avLst/>
          </a:prstGeom>
          <a:noFill/>
          <a:ln w="38100" cap="flat" cmpd="sng">
            <a:solidFill>
              <a:srgbClr val="4B9DC4"/>
            </a:solidFill>
            <a:prstDash val="solid"/>
            <a:round/>
            <a:headEnd type="none" w="sm" len="sm"/>
            <a:tailEnd type="none" w="sm" len="sm"/>
          </a:ln>
        </p:spPr>
      </p:cxnSp>
      <p:cxnSp>
        <p:nvCxnSpPr>
          <p:cNvPr id="298" name="Google Shape;298;p8"/>
          <p:cNvCxnSpPr/>
          <p:nvPr/>
        </p:nvCxnSpPr>
        <p:spPr>
          <a:xfrm rot="10800000" flipH="1">
            <a:off x="8069045" y="5333999"/>
            <a:ext cx="10772" cy="902677"/>
          </a:xfrm>
          <a:prstGeom prst="straightConnector1">
            <a:avLst/>
          </a:prstGeom>
          <a:noFill/>
          <a:ln w="38100" cap="flat" cmpd="sng">
            <a:solidFill>
              <a:srgbClr val="F6B286"/>
            </a:solidFill>
            <a:prstDash val="solid"/>
            <a:round/>
            <a:headEnd type="none" w="sm" len="sm"/>
            <a:tailEnd type="none" w="sm" len="sm"/>
          </a:ln>
        </p:spPr>
      </p:cxnSp>
      <p:cxnSp>
        <p:nvCxnSpPr>
          <p:cNvPr id="299" name="Google Shape;299;p8"/>
          <p:cNvCxnSpPr/>
          <p:nvPr/>
        </p:nvCxnSpPr>
        <p:spPr>
          <a:xfrm rot="10800000" flipH="1">
            <a:off x="9946872" y="3704492"/>
            <a:ext cx="10772" cy="902677"/>
          </a:xfrm>
          <a:prstGeom prst="straightConnector1">
            <a:avLst/>
          </a:prstGeom>
          <a:noFill/>
          <a:ln w="38100" cap="flat" cmpd="sng">
            <a:solidFill>
              <a:srgbClr val="FAC778"/>
            </a:solidFill>
            <a:prstDash val="solid"/>
            <a:round/>
            <a:headEnd type="none" w="sm" len="sm"/>
            <a:tailEnd type="none" w="sm" len="sm"/>
          </a:ln>
        </p:spPr>
      </p:cxnSp>
      <p:cxnSp>
        <p:nvCxnSpPr>
          <p:cNvPr id="300" name="Google Shape;300;p8"/>
          <p:cNvCxnSpPr/>
          <p:nvPr/>
        </p:nvCxnSpPr>
        <p:spPr>
          <a:xfrm rot="10800000" flipH="1">
            <a:off x="11719626" y="5333999"/>
            <a:ext cx="10772" cy="902677"/>
          </a:xfrm>
          <a:prstGeom prst="straightConnector1">
            <a:avLst/>
          </a:prstGeom>
          <a:noFill/>
          <a:ln w="38100" cap="flat" cmpd="sng">
            <a:solidFill>
              <a:srgbClr val="41719C"/>
            </a:solidFill>
            <a:prstDash val="solid"/>
            <a:round/>
            <a:headEnd type="none" w="sm" len="sm"/>
            <a:tailEnd type="none" w="sm" len="sm"/>
          </a:ln>
        </p:spPr>
      </p:cxnSp>
      <p:cxnSp>
        <p:nvCxnSpPr>
          <p:cNvPr id="301" name="Google Shape;301;p8"/>
          <p:cNvCxnSpPr/>
          <p:nvPr/>
        </p:nvCxnSpPr>
        <p:spPr>
          <a:xfrm rot="10800000" flipH="1">
            <a:off x="13549870" y="3697360"/>
            <a:ext cx="10772" cy="902677"/>
          </a:xfrm>
          <a:prstGeom prst="straightConnector1">
            <a:avLst/>
          </a:prstGeom>
          <a:noFill/>
          <a:ln w="38100" cap="flat" cmpd="sng">
            <a:solidFill>
              <a:srgbClr val="92D050"/>
            </a:solidFill>
            <a:prstDash val="solid"/>
            <a:round/>
            <a:headEnd type="none" w="sm" len="sm"/>
            <a:tailEnd type="none" w="sm" len="sm"/>
          </a:ln>
        </p:spPr>
      </p:cxnSp>
      <p:sp>
        <p:nvSpPr>
          <p:cNvPr id="302" name="Google Shape;302;p8"/>
          <p:cNvSpPr/>
          <p:nvPr/>
        </p:nvSpPr>
        <p:spPr>
          <a:xfrm>
            <a:off x="3001107" y="6236131"/>
            <a:ext cx="2954216" cy="2031465"/>
          </a:xfrm>
          <a:prstGeom prst="rect">
            <a:avLst/>
          </a:prstGeom>
          <a:solidFill>
            <a:srgbClr val="F48C7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Compilation</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Servlet demo_jsp.java created</a:t>
            </a:r>
            <a:endParaRPr sz="2200" b="0" i="0" u="none" strike="noStrike" cap="none">
              <a:solidFill>
                <a:srgbClr val="FFFFFF"/>
              </a:solidFill>
              <a:latin typeface="Open Sans"/>
              <a:ea typeface="Open Sans"/>
              <a:cs typeface="Open Sans"/>
              <a:sym typeface="Open Sans"/>
            </a:endParaRPr>
          </a:p>
        </p:txBody>
      </p:sp>
      <p:sp>
        <p:nvSpPr>
          <p:cNvPr id="303" name="Google Shape;303;p8"/>
          <p:cNvSpPr/>
          <p:nvPr/>
        </p:nvSpPr>
        <p:spPr>
          <a:xfrm>
            <a:off x="4789548" y="2204058"/>
            <a:ext cx="2954216" cy="2031465"/>
          </a:xfrm>
          <a:prstGeom prst="rect">
            <a:avLst/>
          </a:prstGeom>
          <a:solidFill>
            <a:srgbClr val="4B9EC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Loading</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Demo_jsp.java loaded into demo_jsp.class</a:t>
            </a:r>
            <a:endParaRPr sz="2200" b="0" i="0" u="none" strike="noStrike" cap="none">
              <a:solidFill>
                <a:srgbClr val="FFFFFF"/>
              </a:solidFill>
              <a:latin typeface="Open Sans"/>
              <a:ea typeface="Open Sans"/>
              <a:cs typeface="Open Sans"/>
              <a:sym typeface="Open Sans"/>
            </a:endParaRPr>
          </a:p>
        </p:txBody>
      </p:sp>
      <p:sp>
        <p:nvSpPr>
          <p:cNvPr id="304" name="Google Shape;304;p8"/>
          <p:cNvSpPr/>
          <p:nvPr/>
        </p:nvSpPr>
        <p:spPr>
          <a:xfrm>
            <a:off x="6602709" y="5788784"/>
            <a:ext cx="2954216" cy="2031465"/>
          </a:xfrm>
          <a:prstGeom prst="rect">
            <a:avLst/>
          </a:prstGeom>
          <a:solidFill>
            <a:srgbClr val="F6B28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Instantiation</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Servlet demo_jsp instantiated</a:t>
            </a:r>
            <a:endParaRPr sz="2200" b="0" i="0" u="none" strike="noStrike" cap="none">
              <a:solidFill>
                <a:srgbClr val="FFFFFF"/>
              </a:solidFill>
              <a:latin typeface="Open Sans"/>
              <a:ea typeface="Open Sans"/>
              <a:cs typeface="Open Sans"/>
              <a:sym typeface="Open Sans"/>
            </a:endParaRPr>
          </a:p>
        </p:txBody>
      </p:sp>
      <p:sp>
        <p:nvSpPr>
          <p:cNvPr id="305" name="Google Shape;305;p8"/>
          <p:cNvSpPr/>
          <p:nvPr/>
        </p:nvSpPr>
        <p:spPr>
          <a:xfrm>
            <a:off x="8480625" y="2177322"/>
            <a:ext cx="2954216" cy="2031465"/>
          </a:xfrm>
          <a:prstGeom prst="rect">
            <a:avLst/>
          </a:prstGeom>
          <a:solidFill>
            <a:srgbClr val="FAC36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Initialization</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Servlet demo_jsp initialized</a:t>
            </a:r>
            <a:endParaRPr sz="2200" b="0" i="0" u="none" strike="noStrike" cap="none">
              <a:solidFill>
                <a:srgbClr val="FFFFFF"/>
              </a:solidFill>
              <a:latin typeface="Open Sans"/>
              <a:ea typeface="Open Sans"/>
              <a:cs typeface="Open Sans"/>
              <a:sym typeface="Open Sans"/>
            </a:endParaRPr>
          </a:p>
        </p:txBody>
      </p:sp>
      <p:sp>
        <p:nvSpPr>
          <p:cNvPr id="306" name="Google Shape;306;p8"/>
          <p:cNvSpPr/>
          <p:nvPr/>
        </p:nvSpPr>
        <p:spPr>
          <a:xfrm>
            <a:off x="10240403" y="6211605"/>
            <a:ext cx="2954216" cy="2031465"/>
          </a:xfrm>
          <a:prstGeom prst="rect">
            <a:avLst/>
          </a:prstGeom>
          <a:solidFill>
            <a:srgbClr val="4D7AA3"/>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Request Processing</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Servlet demo_jsp.java executed using service method</a:t>
            </a:r>
            <a:endParaRPr sz="2200" b="0" i="0" u="none" strike="noStrike" cap="none">
              <a:solidFill>
                <a:srgbClr val="FFFFFF"/>
              </a:solidFill>
              <a:latin typeface="Open Sans"/>
              <a:ea typeface="Open Sans"/>
              <a:cs typeface="Open Sans"/>
              <a:sym typeface="Open Sans"/>
            </a:endParaRPr>
          </a:p>
        </p:txBody>
      </p:sp>
      <p:sp>
        <p:nvSpPr>
          <p:cNvPr id="307" name="Google Shape;307;p8"/>
          <p:cNvSpPr/>
          <p:nvPr/>
        </p:nvSpPr>
        <p:spPr>
          <a:xfrm>
            <a:off x="12067329" y="1709432"/>
            <a:ext cx="2954216" cy="2031465"/>
          </a:xfrm>
          <a:prstGeom prst="rect">
            <a:avLst/>
          </a:prstGeom>
          <a:solidFill>
            <a:srgbClr val="99D35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Destruction</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Servlet demo_jsp destroyed</a:t>
            </a:r>
            <a:endParaRPr sz="2200" b="0" i="0" u="none" strike="noStrike" cap="none">
              <a:solidFill>
                <a:srgbClr val="FFFFFF"/>
              </a:solidFill>
              <a:latin typeface="Open Sans"/>
              <a:ea typeface="Open Sans"/>
              <a:cs typeface="Open Sans"/>
              <a:sym typeface="Open Sans"/>
            </a:endParaRPr>
          </a:p>
        </p:txBody>
      </p:sp>
      <p:pic>
        <p:nvPicPr>
          <p:cNvPr id="308" name="Google Shape;308;p8"/>
          <p:cNvPicPr preferRelativeResize="0"/>
          <p:nvPr/>
        </p:nvPicPr>
        <p:blipFill rotWithShape="1">
          <a:blip r:embed="rId3">
            <a:alphaModFix/>
          </a:blip>
          <a:srcRect/>
          <a:stretch/>
        </p:blipFill>
        <p:spPr>
          <a:xfrm>
            <a:off x="5125261" y="603159"/>
            <a:ext cx="5972174" cy="36576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g84a1989c0d_0_265"/>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FlyAway (an Airline Booking Portal)</a:t>
            </a:r>
            <a:endParaRPr/>
          </a:p>
        </p:txBody>
      </p:sp>
      <p:sp>
        <p:nvSpPr>
          <p:cNvPr id="1231" name="Google Shape;1231;g84a1989c0d_0_26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rgbClr val="000000"/>
              </a:buClr>
              <a:buSzPts val="2200"/>
              <a:buNone/>
            </a:pPr>
            <a:r>
              <a:rPr lang="en-US" b="1"/>
              <a:t>Project Objective:</a:t>
            </a:r>
            <a:endParaRPr/>
          </a:p>
          <a:p>
            <a:pPr marL="0" lvl="0" indent="0" algn="l" rtl="0">
              <a:lnSpc>
                <a:spcPct val="90000"/>
              </a:lnSpc>
              <a:spcBef>
                <a:spcPts val="1000"/>
              </a:spcBef>
              <a:spcAft>
                <a:spcPts val="0"/>
              </a:spcAft>
              <a:buSzPts val="2800"/>
              <a:buFont typeface="Arial"/>
              <a:buNone/>
            </a:pPr>
            <a:r>
              <a:rPr lang="en-US" b="1"/>
              <a:t>FlyAway</a:t>
            </a:r>
            <a:r>
              <a:rPr lang="en-US"/>
              <a:t> is a ticket-booking portal that lets people book flights on their website. It should include a search form to allow entries of travel details, list the available flights with the ticket prices, and a confirmation of ticket and the journey details. </a:t>
            </a:r>
            <a:endParaRPr/>
          </a:p>
        </p:txBody>
      </p:sp>
      <p:sp>
        <p:nvSpPr>
          <p:cNvPr id="1232" name="Google Shape;1232;g84a1989c0d_0_265"/>
          <p:cNvSpPr txBox="1"/>
          <p:nvPr/>
        </p:nvSpPr>
        <p:spPr>
          <a:xfrm>
            <a:off x="12318030" y="1463860"/>
            <a:ext cx="3505200" cy="3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240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g84a1989c0d_0_2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1239" name="Google Shape;1239;g84a1989c0d_0_272"/>
          <p:cNvSpPr/>
          <p:nvPr/>
        </p:nvSpPr>
        <p:spPr>
          <a:xfrm>
            <a:off x="4668935" y="4194382"/>
            <a:ext cx="10318800" cy="1446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FlyAway </a:t>
            </a:r>
            <a:r>
              <a:rPr lang="en-US" sz="2200" b="0" i="0" u="none" strike="noStrike" cap="none">
                <a:solidFill>
                  <a:srgbClr val="000000"/>
                </a:solidFill>
                <a:latin typeface="Open Sans"/>
                <a:ea typeface="Open Sans"/>
                <a:cs typeface="Open Sans"/>
                <a:sym typeface="Open Sans"/>
              </a:rPr>
              <a:t>is a ticket-booking portal that lets people book flights on their website. As a Full Stack Developer, design and develop an airline booking portal named </a:t>
            </a:r>
            <a:r>
              <a:rPr lang="en-US" sz="2200" b="1" i="0" u="none" strike="noStrike" cap="none">
                <a:solidFill>
                  <a:srgbClr val="000000"/>
                </a:solidFill>
                <a:latin typeface="Open Sans"/>
                <a:ea typeface="Open Sans"/>
                <a:cs typeface="Open Sans"/>
                <a:sym typeface="Open Sans"/>
              </a:rPr>
              <a:t>FlyAway</a:t>
            </a:r>
            <a:r>
              <a:rPr lang="en-US" sz="2200" b="0" i="0" u="none" strike="noStrike" cap="none">
                <a:solidFill>
                  <a:srgbClr val="000000"/>
                </a:solidFill>
                <a:latin typeface="Open Sans"/>
                <a:ea typeface="Open Sans"/>
                <a:cs typeface="Open Sans"/>
                <a:sym typeface="Open Sans"/>
              </a:rPr>
              <a:t>. Use the GitHub repository to manage the project artifacts. </a:t>
            </a:r>
            <a:endParaRPr sz="2200" b="0" i="0" u="none" strike="noStrike" cap="none">
              <a:solidFill>
                <a:srgbClr val="000000"/>
              </a:solidFill>
              <a:latin typeface="Open Sans"/>
              <a:ea typeface="Open Sans"/>
              <a:cs typeface="Open Sans"/>
              <a:sym typeface="Open Sans"/>
            </a:endParaRPr>
          </a:p>
        </p:txBody>
      </p:sp>
      <p:pic>
        <p:nvPicPr>
          <p:cNvPr id="1240" name="Google Shape;1240;g84a1989c0d_0_272"/>
          <p:cNvPicPr preferRelativeResize="0"/>
          <p:nvPr/>
        </p:nvPicPr>
        <p:blipFill rotWithShape="1">
          <a:blip r:embed="rId3">
            <a:alphaModFix/>
          </a:blip>
          <a:srcRect/>
          <a:stretch/>
        </p:blipFill>
        <p:spPr>
          <a:xfrm>
            <a:off x="3321681" y="603159"/>
            <a:ext cx="9618245" cy="365760"/>
          </a:xfrm>
          <a:prstGeom prst="rect">
            <a:avLst/>
          </a:prstGeom>
          <a:noFill/>
          <a:ln>
            <a:noFill/>
          </a:ln>
        </p:spPr>
      </p:pic>
      <p:grpSp>
        <p:nvGrpSpPr>
          <p:cNvPr id="1241" name="Google Shape;1241;g84a1989c0d_0_272"/>
          <p:cNvGrpSpPr/>
          <p:nvPr/>
        </p:nvGrpSpPr>
        <p:grpSpPr>
          <a:xfrm>
            <a:off x="1268222" y="3326352"/>
            <a:ext cx="2085355" cy="2491564"/>
            <a:chOff x="1729195" y="3175797"/>
            <a:chExt cx="2467876" cy="3047412"/>
          </a:xfrm>
        </p:grpSpPr>
        <p:pic>
          <p:nvPicPr>
            <p:cNvPr id="1242" name="Google Shape;1242;g84a1989c0d_0_272" descr="A close up of a logo&#10;&#10;Description automatically generated"/>
            <p:cNvPicPr preferRelativeResize="0"/>
            <p:nvPr/>
          </p:nvPicPr>
          <p:blipFill rotWithShape="1">
            <a:blip r:embed="rId4">
              <a:alphaModFix/>
            </a:blip>
            <a:srcRect/>
            <a:stretch/>
          </p:blipFill>
          <p:spPr>
            <a:xfrm>
              <a:off x="2073411" y="3175797"/>
              <a:ext cx="2123660" cy="2123660"/>
            </a:xfrm>
            <a:prstGeom prst="rect">
              <a:avLst/>
            </a:prstGeom>
            <a:noFill/>
            <a:ln>
              <a:noFill/>
            </a:ln>
          </p:spPr>
        </p:pic>
        <p:pic>
          <p:nvPicPr>
            <p:cNvPr id="1243" name="Google Shape;1243;g84a1989c0d_0_272" descr="A close up of a logo&#10;&#10;Description automatically generated"/>
            <p:cNvPicPr preferRelativeResize="0"/>
            <p:nvPr/>
          </p:nvPicPr>
          <p:blipFill rotWithShape="1">
            <a:blip r:embed="rId5">
              <a:alphaModFix/>
            </a:blip>
            <a:srcRect/>
            <a:stretch/>
          </p:blipFill>
          <p:spPr>
            <a:xfrm>
              <a:off x="1729195" y="4884070"/>
              <a:ext cx="1339139" cy="1339139"/>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84a1989c0d_0_2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1250" name="Google Shape;1250;g84a1989c0d_0_282"/>
          <p:cNvSpPr/>
          <p:nvPr/>
        </p:nvSpPr>
        <p:spPr>
          <a:xfrm>
            <a:off x="4286250" y="2494528"/>
            <a:ext cx="11351100" cy="415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You are asked to develop a website which has following features:</a:t>
            </a:r>
            <a:endParaRPr sz="220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 </a:t>
            </a:r>
            <a:endParaRPr sz="220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A search form </a:t>
            </a:r>
            <a:r>
              <a:rPr lang="en-US" sz="2200">
                <a:solidFill>
                  <a:srgbClr val="3F3F3F"/>
                </a:solidFill>
                <a:latin typeface="Open Sans"/>
                <a:ea typeface="Open Sans"/>
                <a:cs typeface="Open Sans"/>
                <a:sym typeface="Open Sans"/>
              </a:rPr>
              <a:t>on</a:t>
            </a:r>
            <a:r>
              <a:rPr lang="en-US" sz="2200" i="0" u="none" strike="noStrike" cap="none">
                <a:solidFill>
                  <a:srgbClr val="3F3F3F"/>
                </a:solidFill>
                <a:latin typeface="Open Sans"/>
                <a:ea typeface="Open Sans"/>
                <a:cs typeface="Open Sans"/>
                <a:sym typeface="Open Sans"/>
              </a:rPr>
              <a:t> the homepage to allow entry of travel details, like the date of travel, source, destination, and the number of persons.</a:t>
            </a:r>
            <a:endParaRPr sz="220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Based on the travel details entered, it will show the available flights with their ticket prices.</a:t>
            </a:r>
            <a:endParaRPr sz="220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Once a person selects a flight to book, they will be taken to a regist</a:t>
            </a:r>
            <a:r>
              <a:rPr lang="en-US" sz="2200">
                <a:solidFill>
                  <a:srgbClr val="3F3F3F"/>
                </a:solidFill>
                <a:latin typeface="Open Sans"/>
                <a:ea typeface="Open Sans"/>
                <a:cs typeface="Open Sans"/>
                <a:sym typeface="Open Sans"/>
              </a:rPr>
              <a:t>ration</a:t>
            </a:r>
            <a:r>
              <a:rPr lang="en-US" sz="2200" i="0" u="none" strike="noStrike" cap="none">
                <a:solidFill>
                  <a:srgbClr val="3F3F3F"/>
                </a:solidFill>
                <a:latin typeface="Open Sans"/>
                <a:ea typeface="Open Sans"/>
                <a:cs typeface="Open Sans"/>
                <a:sym typeface="Open Sans"/>
              </a:rPr>
              <a:t> page where they must fill in their </a:t>
            </a:r>
            <a:r>
              <a:rPr lang="en-US" sz="2200">
                <a:solidFill>
                  <a:srgbClr val="3F3F3F"/>
                </a:solidFill>
                <a:latin typeface="Open Sans"/>
                <a:ea typeface="Open Sans"/>
                <a:cs typeface="Open Sans"/>
                <a:sym typeface="Open Sans"/>
              </a:rPr>
              <a:t>d</a:t>
            </a:r>
            <a:r>
              <a:rPr lang="en-US" sz="2200" i="0" u="none" strike="noStrike" cap="none">
                <a:solidFill>
                  <a:srgbClr val="3F3F3F"/>
                </a:solidFill>
                <a:latin typeface="Open Sans"/>
                <a:ea typeface="Open Sans"/>
                <a:cs typeface="Open Sans"/>
                <a:sym typeface="Open Sans"/>
              </a:rPr>
              <a:t>etails. </a:t>
            </a:r>
            <a:endParaRPr sz="220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O</a:t>
            </a:r>
            <a:r>
              <a:rPr lang="en-US" sz="2200" i="0" u="none" strike="noStrike" cap="none">
                <a:solidFill>
                  <a:srgbClr val="3F3F3F"/>
                </a:solidFill>
                <a:latin typeface="Open Sans"/>
                <a:ea typeface="Open Sans"/>
                <a:cs typeface="Open Sans"/>
                <a:sym typeface="Open Sans"/>
              </a:rPr>
              <a:t>n the next page, </a:t>
            </a:r>
            <a:r>
              <a:rPr lang="en-US" sz="2200">
                <a:solidFill>
                  <a:srgbClr val="3F3F3F"/>
                </a:solidFill>
                <a:latin typeface="Open Sans"/>
                <a:ea typeface="Open Sans"/>
                <a:cs typeface="Open Sans"/>
                <a:sym typeface="Open Sans"/>
              </a:rPr>
              <a:t>the </a:t>
            </a:r>
            <a:r>
              <a:rPr lang="en-US" sz="2200" i="0" u="none" strike="noStrike" cap="none">
                <a:solidFill>
                  <a:srgbClr val="3F3F3F"/>
                </a:solidFill>
                <a:latin typeface="Open Sans"/>
                <a:ea typeface="Open Sans"/>
                <a:cs typeface="Open Sans"/>
                <a:sym typeface="Open Sans"/>
              </a:rPr>
              <a:t>details</a:t>
            </a:r>
            <a:r>
              <a:rPr lang="en-US" sz="2200">
                <a:solidFill>
                  <a:srgbClr val="3F3F3F"/>
                </a:solidFill>
                <a:latin typeface="Open Sans"/>
                <a:ea typeface="Open Sans"/>
                <a:cs typeface="Open Sans"/>
                <a:sym typeface="Open Sans"/>
              </a:rPr>
              <a:t> of the preferred flight will be displayed</a:t>
            </a:r>
            <a:r>
              <a:rPr lang="en-US" sz="2200" i="0" u="none" strike="noStrike" cap="none">
                <a:solidFill>
                  <a:srgbClr val="3F3F3F"/>
                </a:solidFill>
                <a:latin typeface="Open Sans"/>
                <a:ea typeface="Open Sans"/>
                <a:cs typeface="Open Sans"/>
                <a:sym typeface="Open Sans"/>
              </a:rPr>
              <a:t>, and the payment </a:t>
            </a:r>
            <a:r>
              <a:rPr lang="en-US" sz="2200">
                <a:solidFill>
                  <a:srgbClr val="3F3F3F"/>
                </a:solidFill>
                <a:latin typeface="Open Sans"/>
                <a:ea typeface="Open Sans"/>
                <a:cs typeface="Open Sans"/>
                <a:sym typeface="Open Sans"/>
              </a:rPr>
              <a:t>will be</a:t>
            </a:r>
            <a:r>
              <a:rPr lang="en-US" sz="2200" i="0" u="none" strike="noStrike" cap="none">
                <a:solidFill>
                  <a:srgbClr val="3F3F3F"/>
                </a:solidFill>
                <a:latin typeface="Open Sans"/>
                <a:ea typeface="Open Sans"/>
                <a:cs typeface="Open Sans"/>
                <a:sym typeface="Open Sans"/>
              </a:rPr>
              <a:t> done via a dummy payment gateway. </a:t>
            </a:r>
            <a:endParaRPr sz="220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Open Sans"/>
              <a:buChar char="•"/>
            </a:pPr>
            <a:r>
              <a:rPr lang="en-US" sz="2200" i="0" u="none" strike="noStrike" cap="none">
                <a:solidFill>
                  <a:srgbClr val="3F3F3F"/>
                </a:solidFill>
                <a:latin typeface="Open Sans"/>
                <a:ea typeface="Open Sans"/>
                <a:cs typeface="Open Sans"/>
                <a:sym typeface="Open Sans"/>
              </a:rPr>
              <a:t>On completion of the payment, </a:t>
            </a:r>
            <a:r>
              <a:rPr lang="en-US" sz="2200">
                <a:solidFill>
                  <a:srgbClr val="3F3F3F"/>
                </a:solidFill>
                <a:latin typeface="Open Sans"/>
                <a:ea typeface="Open Sans"/>
                <a:cs typeface="Open Sans"/>
                <a:sym typeface="Open Sans"/>
              </a:rPr>
              <a:t>a confirmation page will appear with the details of the booking. </a:t>
            </a:r>
            <a:endParaRPr sz="2200" i="0" u="none" strike="noStrike" cap="none">
              <a:solidFill>
                <a:srgbClr val="3F3F3F"/>
              </a:solidFill>
              <a:latin typeface="Open Sans"/>
              <a:ea typeface="Open Sans"/>
              <a:cs typeface="Open Sans"/>
              <a:sym typeface="Open Sans"/>
            </a:endParaRPr>
          </a:p>
        </p:txBody>
      </p:sp>
      <p:pic>
        <p:nvPicPr>
          <p:cNvPr id="1251" name="Google Shape;1251;g84a1989c0d_0_282"/>
          <p:cNvPicPr preferRelativeResize="0"/>
          <p:nvPr/>
        </p:nvPicPr>
        <p:blipFill rotWithShape="1">
          <a:blip r:embed="rId3">
            <a:alphaModFix/>
          </a:blip>
          <a:srcRect/>
          <a:stretch/>
        </p:blipFill>
        <p:spPr>
          <a:xfrm>
            <a:off x="5416179" y="603159"/>
            <a:ext cx="5429250" cy="365760"/>
          </a:xfrm>
          <a:prstGeom prst="rect">
            <a:avLst/>
          </a:prstGeom>
          <a:noFill/>
          <a:ln>
            <a:noFill/>
          </a:ln>
        </p:spPr>
      </p:pic>
      <p:grpSp>
        <p:nvGrpSpPr>
          <p:cNvPr id="1252" name="Google Shape;1252;g84a1989c0d_0_282"/>
          <p:cNvGrpSpPr/>
          <p:nvPr/>
        </p:nvGrpSpPr>
        <p:grpSpPr>
          <a:xfrm>
            <a:off x="1268222" y="3326352"/>
            <a:ext cx="2085355" cy="2491564"/>
            <a:chOff x="1729195" y="3175797"/>
            <a:chExt cx="2467876" cy="3047412"/>
          </a:xfrm>
        </p:grpSpPr>
        <p:pic>
          <p:nvPicPr>
            <p:cNvPr id="1253" name="Google Shape;1253;g84a1989c0d_0_282" descr="A close up of a logo&#10;&#10;Description automatically generated"/>
            <p:cNvPicPr preferRelativeResize="0"/>
            <p:nvPr/>
          </p:nvPicPr>
          <p:blipFill rotWithShape="1">
            <a:blip r:embed="rId4">
              <a:alphaModFix/>
            </a:blip>
            <a:srcRect/>
            <a:stretch/>
          </p:blipFill>
          <p:spPr>
            <a:xfrm>
              <a:off x="2073411" y="3175797"/>
              <a:ext cx="2123660" cy="2123660"/>
            </a:xfrm>
            <a:prstGeom prst="rect">
              <a:avLst/>
            </a:prstGeom>
            <a:noFill/>
            <a:ln>
              <a:noFill/>
            </a:ln>
          </p:spPr>
        </p:pic>
        <p:pic>
          <p:nvPicPr>
            <p:cNvPr id="1254" name="Google Shape;1254;g84a1989c0d_0_282" descr="A close up of a logo&#10;&#10;Description automatically generated"/>
            <p:cNvPicPr preferRelativeResize="0"/>
            <p:nvPr/>
          </p:nvPicPr>
          <p:blipFill rotWithShape="1">
            <a:blip r:embed="rId5">
              <a:alphaModFix/>
            </a:blip>
            <a:srcRect/>
            <a:stretch/>
          </p:blipFill>
          <p:spPr>
            <a:xfrm>
              <a:off x="1729195" y="4884070"/>
              <a:ext cx="1339139" cy="1339139"/>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g84a1989c0d_0_2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1261" name="Google Shape;1261;g84a1989c0d_0_292"/>
          <p:cNvSpPr/>
          <p:nvPr/>
        </p:nvSpPr>
        <p:spPr>
          <a:xfrm>
            <a:off x="4324069" y="3326261"/>
            <a:ext cx="11125500" cy="24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are asked to develop a website which has following features: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An admin login page where the admin can change the password after login as per their wish</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master list of places for source and destination</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master list of airlines</a:t>
            </a:r>
            <a:endParaRPr sz="1400" b="0" i="0" u="none" strike="noStrike" cap="none">
              <a:solidFill>
                <a:srgbClr val="3F3F3F"/>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list of flights where each flight has a source, destination, airline, and ticket price</a:t>
            </a:r>
            <a:endParaRPr sz="1400" b="0" i="0" u="none" strike="noStrike" cap="none">
              <a:solidFill>
                <a:srgbClr val="3F3F3F"/>
              </a:solidFill>
              <a:latin typeface="Arial"/>
              <a:ea typeface="Arial"/>
              <a:cs typeface="Arial"/>
              <a:sym typeface="Arial"/>
            </a:endParaRPr>
          </a:p>
        </p:txBody>
      </p:sp>
      <p:pic>
        <p:nvPicPr>
          <p:cNvPr id="1262" name="Google Shape;1262;g84a1989c0d_0_292"/>
          <p:cNvPicPr preferRelativeResize="0"/>
          <p:nvPr/>
        </p:nvPicPr>
        <p:blipFill rotWithShape="1">
          <a:blip r:embed="rId3">
            <a:alphaModFix/>
          </a:blip>
          <a:srcRect/>
          <a:stretch/>
        </p:blipFill>
        <p:spPr>
          <a:xfrm>
            <a:off x="5416179" y="603159"/>
            <a:ext cx="5429250" cy="365760"/>
          </a:xfrm>
          <a:prstGeom prst="rect">
            <a:avLst/>
          </a:prstGeom>
          <a:noFill/>
          <a:ln>
            <a:noFill/>
          </a:ln>
        </p:spPr>
      </p:pic>
      <p:grpSp>
        <p:nvGrpSpPr>
          <p:cNvPr id="1263" name="Google Shape;1263;g84a1989c0d_0_292"/>
          <p:cNvGrpSpPr/>
          <p:nvPr/>
        </p:nvGrpSpPr>
        <p:grpSpPr>
          <a:xfrm>
            <a:off x="1268222" y="3326352"/>
            <a:ext cx="2085355" cy="2491564"/>
            <a:chOff x="1729195" y="3175797"/>
            <a:chExt cx="2467876" cy="3047412"/>
          </a:xfrm>
        </p:grpSpPr>
        <p:pic>
          <p:nvPicPr>
            <p:cNvPr id="1264" name="Google Shape;1264;g84a1989c0d_0_292" descr="A close up of a logo&#10;&#10;Description automatically generated"/>
            <p:cNvPicPr preferRelativeResize="0"/>
            <p:nvPr/>
          </p:nvPicPr>
          <p:blipFill rotWithShape="1">
            <a:blip r:embed="rId4">
              <a:alphaModFix/>
            </a:blip>
            <a:srcRect/>
            <a:stretch/>
          </p:blipFill>
          <p:spPr>
            <a:xfrm>
              <a:off x="2073411" y="3175797"/>
              <a:ext cx="2123660" cy="2123660"/>
            </a:xfrm>
            <a:prstGeom prst="rect">
              <a:avLst/>
            </a:prstGeom>
            <a:noFill/>
            <a:ln>
              <a:noFill/>
            </a:ln>
          </p:spPr>
        </p:pic>
        <p:pic>
          <p:nvPicPr>
            <p:cNvPr id="1265" name="Google Shape;1265;g84a1989c0d_0_292" descr="A close up of a logo&#10;&#10;Description automatically generated"/>
            <p:cNvPicPr preferRelativeResize="0"/>
            <p:nvPr/>
          </p:nvPicPr>
          <p:blipFill rotWithShape="1">
            <a:blip r:embed="rId5">
              <a:alphaModFix/>
            </a:blip>
            <a:srcRect/>
            <a:stretch/>
          </p:blipFill>
          <p:spPr>
            <a:xfrm>
              <a:off x="1729195" y="4884070"/>
              <a:ext cx="1339139" cy="1339139"/>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g84a1989c0d_0_2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t>
            </a:r>
            <a:r>
              <a:rPr lang="en-US"/>
              <a:t>M</a:t>
            </a:r>
            <a:r>
              <a:rPr lang="en-US">
                <a:latin typeface="Open Sans"/>
                <a:ea typeface="Open Sans"/>
                <a:cs typeface="Open Sans"/>
                <a:sym typeface="Open Sans"/>
              </a:rPr>
              <a:t>ust </a:t>
            </a:r>
            <a:r>
              <a:rPr lang="en-US"/>
              <a:t>U</a:t>
            </a:r>
            <a:r>
              <a:rPr lang="en-US">
                <a:latin typeface="Open Sans"/>
                <a:ea typeface="Open Sans"/>
                <a:cs typeface="Open Sans"/>
                <a:sym typeface="Open Sans"/>
              </a:rPr>
              <a:t>se the </a:t>
            </a:r>
            <a:r>
              <a:rPr lang="en-US"/>
              <a:t>F</a:t>
            </a:r>
            <a:r>
              <a:rPr lang="en-US">
                <a:latin typeface="Open Sans"/>
                <a:ea typeface="Open Sans"/>
                <a:cs typeface="Open Sans"/>
                <a:sym typeface="Open Sans"/>
              </a:rPr>
              <a:t>ollowing</a:t>
            </a:r>
            <a:endParaRPr>
              <a:latin typeface="Open Sans"/>
              <a:ea typeface="Open Sans"/>
              <a:cs typeface="Open Sans"/>
              <a:sym typeface="Open Sans"/>
            </a:endParaRPr>
          </a:p>
        </p:txBody>
      </p:sp>
      <p:grpSp>
        <p:nvGrpSpPr>
          <p:cNvPr id="1272" name="Google Shape;1272;g84a1989c0d_0_239"/>
          <p:cNvGrpSpPr/>
          <p:nvPr/>
        </p:nvGrpSpPr>
        <p:grpSpPr>
          <a:xfrm>
            <a:off x="864894" y="1437764"/>
            <a:ext cx="13939087" cy="2837132"/>
            <a:chOff x="864894" y="1835330"/>
            <a:chExt cx="13939087" cy="2837132"/>
          </a:xfrm>
        </p:grpSpPr>
        <p:grpSp>
          <p:nvGrpSpPr>
            <p:cNvPr id="1273" name="Google Shape;1273;g84a1989c0d_0_239"/>
            <p:cNvGrpSpPr/>
            <p:nvPr/>
          </p:nvGrpSpPr>
          <p:grpSpPr>
            <a:xfrm>
              <a:off x="972107" y="2142736"/>
              <a:ext cx="4503201" cy="1533525"/>
              <a:chOff x="777636" y="2075826"/>
              <a:chExt cx="4503201" cy="1533525"/>
            </a:xfrm>
          </p:grpSpPr>
          <p:pic>
            <p:nvPicPr>
              <p:cNvPr id="1274" name="Google Shape;1274;g84a1989c0d_0_239"/>
              <p:cNvPicPr preferRelativeResize="0"/>
              <p:nvPr/>
            </p:nvPicPr>
            <p:blipFill rotWithShape="1">
              <a:blip r:embed="rId3">
                <a:alphaModFix/>
              </a:blip>
              <a:srcRect/>
              <a:stretch/>
            </p:blipFill>
            <p:spPr>
              <a:xfrm>
                <a:off x="777636" y="2177233"/>
                <a:ext cx="1330712" cy="1330712"/>
              </a:xfrm>
              <a:prstGeom prst="rect">
                <a:avLst/>
              </a:prstGeom>
              <a:noFill/>
              <a:ln>
                <a:noFill/>
              </a:ln>
            </p:spPr>
          </p:pic>
          <p:pic>
            <p:nvPicPr>
              <p:cNvPr id="1275" name="Google Shape;1275;g84a1989c0d_0_239"/>
              <p:cNvPicPr preferRelativeResize="0"/>
              <p:nvPr/>
            </p:nvPicPr>
            <p:blipFill rotWithShape="1">
              <a:blip r:embed="rId4">
                <a:alphaModFix/>
              </a:blip>
              <a:srcRect/>
              <a:stretch/>
            </p:blipFill>
            <p:spPr>
              <a:xfrm>
                <a:off x="2309037" y="2075826"/>
                <a:ext cx="2971800" cy="1533525"/>
              </a:xfrm>
              <a:prstGeom prst="rect">
                <a:avLst/>
              </a:prstGeom>
              <a:noFill/>
              <a:ln>
                <a:noFill/>
              </a:ln>
            </p:spPr>
          </p:pic>
        </p:grpSp>
        <p:pic>
          <p:nvPicPr>
            <p:cNvPr id="1276" name="Google Shape;1276;g84a1989c0d_0_239"/>
            <p:cNvPicPr preferRelativeResize="0"/>
            <p:nvPr/>
          </p:nvPicPr>
          <p:blipFill rotWithShape="1">
            <a:blip r:embed="rId5">
              <a:alphaModFix/>
            </a:blip>
            <a:srcRect/>
            <a:stretch/>
          </p:blipFill>
          <p:spPr>
            <a:xfrm>
              <a:off x="7187891" y="1835330"/>
              <a:ext cx="1880218" cy="1880218"/>
            </a:xfrm>
            <a:prstGeom prst="rect">
              <a:avLst/>
            </a:prstGeom>
            <a:noFill/>
            <a:ln>
              <a:noFill/>
            </a:ln>
          </p:spPr>
        </p:pic>
        <p:grpSp>
          <p:nvGrpSpPr>
            <p:cNvPr id="1277" name="Google Shape;1277;g84a1989c0d_0_239"/>
            <p:cNvGrpSpPr/>
            <p:nvPr/>
          </p:nvGrpSpPr>
          <p:grpSpPr>
            <a:xfrm>
              <a:off x="11131950" y="1990454"/>
              <a:ext cx="3482542" cy="1771177"/>
              <a:chOff x="10932189" y="1838174"/>
              <a:chExt cx="3482542" cy="1771177"/>
            </a:xfrm>
          </p:grpSpPr>
          <p:pic>
            <p:nvPicPr>
              <p:cNvPr id="1278" name="Google Shape;1278;g84a1989c0d_0_239" descr="A close up of a sign&#10;&#10;Description automatically generated"/>
              <p:cNvPicPr preferRelativeResize="0"/>
              <p:nvPr/>
            </p:nvPicPr>
            <p:blipFill rotWithShape="1">
              <a:blip r:embed="rId6">
                <a:alphaModFix/>
              </a:blip>
              <a:srcRect/>
              <a:stretch/>
            </p:blipFill>
            <p:spPr>
              <a:xfrm>
                <a:off x="10932189" y="2091863"/>
                <a:ext cx="1330712" cy="1330712"/>
              </a:xfrm>
              <a:prstGeom prst="rect">
                <a:avLst/>
              </a:prstGeom>
              <a:noFill/>
              <a:ln>
                <a:noFill/>
              </a:ln>
            </p:spPr>
          </p:pic>
          <p:pic>
            <p:nvPicPr>
              <p:cNvPr id="1279" name="Google Shape;1279;g84a1989c0d_0_239"/>
              <p:cNvPicPr preferRelativeResize="0"/>
              <p:nvPr/>
            </p:nvPicPr>
            <p:blipFill rotWithShape="1">
              <a:blip r:embed="rId7">
                <a:alphaModFix/>
              </a:blip>
              <a:srcRect/>
              <a:stretch/>
            </p:blipFill>
            <p:spPr>
              <a:xfrm>
                <a:off x="12643554" y="1838174"/>
                <a:ext cx="1771177" cy="1771177"/>
              </a:xfrm>
              <a:prstGeom prst="rect">
                <a:avLst/>
              </a:prstGeom>
              <a:noFill/>
              <a:ln>
                <a:noFill/>
              </a:ln>
            </p:spPr>
          </p:pic>
        </p:grpSp>
        <p:sp>
          <p:nvSpPr>
            <p:cNvPr id="1280" name="Google Shape;1280;g84a1989c0d_0_239"/>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 Eclipse or IntelliJ</a:t>
              </a:r>
              <a:endParaRPr sz="2200" b="0" i="0" u="none" strike="noStrike" cap="none">
                <a:solidFill>
                  <a:srgbClr val="3F3F3F"/>
                </a:solidFill>
                <a:latin typeface="Open Sans"/>
                <a:ea typeface="Open Sans"/>
                <a:cs typeface="Open Sans"/>
                <a:sym typeface="Open Sans"/>
              </a:endParaRPr>
            </a:p>
          </p:txBody>
        </p:sp>
        <p:sp>
          <p:nvSpPr>
            <p:cNvPr id="1281" name="Google Shape;1281;g84a1989c0d_0_239"/>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Programming language: Java</a:t>
              </a:r>
              <a:endParaRPr sz="2200" b="0" i="0" u="none" strike="noStrike" cap="none">
                <a:solidFill>
                  <a:srgbClr val="3F3F3F"/>
                </a:solidFill>
                <a:latin typeface="Open Sans"/>
                <a:ea typeface="Open Sans"/>
                <a:cs typeface="Open Sans"/>
                <a:sym typeface="Open Sans"/>
              </a:endParaRPr>
            </a:p>
          </p:txBody>
        </p:sp>
        <p:sp>
          <p:nvSpPr>
            <p:cNvPr id="1282" name="Google Shape;1282;g84a1989c0d_0_239"/>
            <p:cNvSpPr/>
            <p:nvPr/>
          </p:nvSpPr>
          <p:spPr>
            <a:xfrm>
              <a:off x="10828381"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and GitHub</a:t>
              </a:r>
              <a:endParaRPr sz="2200" b="0" i="0" u="none" strike="noStrike" cap="none">
                <a:solidFill>
                  <a:srgbClr val="3F3F3F"/>
                </a:solidFill>
                <a:latin typeface="Open Sans"/>
                <a:ea typeface="Open Sans"/>
                <a:cs typeface="Open Sans"/>
                <a:sym typeface="Open Sans"/>
              </a:endParaRPr>
            </a:p>
          </p:txBody>
        </p:sp>
      </p:grpSp>
      <p:grpSp>
        <p:nvGrpSpPr>
          <p:cNvPr id="1283" name="Google Shape;1283;g84a1989c0d_0_239"/>
          <p:cNvGrpSpPr/>
          <p:nvPr/>
        </p:nvGrpSpPr>
        <p:grpSpPr>
          <a:xfrm>
            <a:off x="864894" y="5335055"/>
            <a:ext cx="14526160" cy="3008260"/>
            <a:chOff x="864894" y="5335055"/>
            <a:chExt cx="14526160" cy="3008260"/>
          </a:xfrm>
        </p:grpSpPr>
        <p:pic>
          <p:nvPicPr>
            <p:cNvPr id="1284" name="Google Shape;1284;g84a1989c0d_0_239"/>
            <p:cNvPicPr preferRelativeResize="0"/>
            <p:nvPr/>
          </p:nvPicPr>
          <p:blipFill rotWithShape="1">
            <a:blip r:embed="rId8">
              <a:alphaModFix/>
            </a:blip>
            <a:srcRect/>
            <a:stretch/>
          </p:blipFill>
          <p:spPr>
            <a:xfrm>
              <a:off x="1910504" y="5335055"/>
              <a:ext cx="1884431" cy="1884431"/>
            </a:xfrm>
            <a:prstGeom prst="rect">
              <a:avLst/>
            </a:prstGeom>
            <a:noFill/>
            <a:ln>
              <a:noFill/>
            </a:ln>
          </p:spPr>
        </p:pic>
        <p:sp>
          <p:nvSpPr>
            <p:cNvPr id="1285" name="Google Shape;1285;g84a1989c0d_0_239"/>
            <p:cNvSpPr/>
            <p:nvPr/>
          </p:nvSpPr>
          <p:spPr>
            <a:xfrm>
              <a:off x="86489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Scrum</a:t>
              </a:r>
              <a:endParaRPr sz="2200" b="0" i="0" u="none" strike="noStrike" cap="none">
                <a:solidFill>
                  <a:srgbClr val="3F3F3F"/>
                </a:solidFill>
                <a:latin typeface="Open Sans"/>
                <a:ea typeface="Open Sans"/>
                <a:cs typeface="Open Sans"/>
                <a:sym typeface="Open Sans"/>
              </a:endParaRPr>
            </a:p>
          </p:txBody>
        </p:sp>
        <p:sp>
          <p:nvSpPr>
            <p:cNvPr id="1286" name="Google Shape;1286;g84a1989c0d_0_239"/>
            <p:cNvSpPr/>
            <p:nvPr/>
          </p:nvSpPr>
          <p:spPr>
            <a:xfrm>
              <a:off x="6921530" y="7522513"/>
              <a:ext cx="24129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MySQL</a:t>
              </a:r>
              <a:endParaRPr sz="2200" b="0" i="0" u="none" strike="noStrike" cap="none">
                <a:solidFill>
                  <a:srgbClr val="3F3F3F"/>
                </a:solidFill>
                <a:latin typeface="Open Sans"/>
                <a:ea typeface="Open Sans"/>
                <a:cs typeface="Open Sans"/>
                <a:sym typeface="Open Sans"/>
              </a:endParaRPr>
            </a:p>
          </p:txBody>
        </p:sp>
        <p:sp>
          <p:nvSpPr>
            <p:cNvPr id="1287" name="Google Shape;1287;g84a1989c0d_0_239"/>
            <p:cNvSpPr/>
            <p:nvPr/>
          </p:nvSpPr>
          <p:spPr>
            <a:xfrm>
              <a:off x="11415454" y="7522514"/>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Specification document</a:t>
              </a:r>
              <a:endParaRPr sz="2200" b="0" i="0" u="none" strike="noStrike" cap="none">
                <a:solidFill>
                  <a:srgbClr val="3F3F3F"/>
                </a:solidFill>
                <a:latin typeface="Open Sans"/>
                <a:ea typeface="Open Sans"/>
                <a:cs typeface="Open Sans"/>
                <a:sym typeface="Open Sans"/>
              </a:endParaRPr>
            </a:p>
          </p:txBody>
        </p:sp>
      </p:grpSp>
      <p:pic>
        <p:nvPicPr>
          <p:cNvPr id="1288" name="Google Shape;1288;g84a1989c0d_0_239"/>
          <p:cNvPicPr preferRelativeResize="0"/>
          <p:nvPr/>
        </p:nvPicPr>
        <p:blipFill rotWithShape="1">
          <a:blip r:embed="rId9">
            <a:alphaModFix/>
          </a:blip>
          <a:srcRect/>
          <a:stretch/>
        </p:blipFill>
        <p:spPr>
          <a:xfrm>
            <a:off x="4517638" y="603159"/>
            <a:ext cx="7226329" cy="365760"/>
          </a:xfrm>
          <a:prstGeom prst="rect">
            <a:avLst/>
          </a:prstGeom>
          <a:noFill/>
          <a:ln>
            <a:noFill/>
          </a:ln>
        </p:spPr>
      </p:pic>
      <p:sp>
        <p:nvSpPr>
          <p:cNvPr id="1289" name="Google Shape;1289;g84a1989c0d_0_239" descr="Image result for jsp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84a1989c0d_0_239" descr="Image result for jsp icon"/>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1" name="Google Shape;1291;g84a1989c0d_0_239" descr="A picture containing plate, light&#10;&#10;Description automatically generated"/>
          <p:cNvPicPr preferRelativeResize="0"/>
          <p:nvPr/>
        </p:nvPicPr>
        <p:blipFill rotWithShape="1">
          <a:blip r:embed="rId10">
            <a:alphaModFix/>
          </a:blip>
          <a:srcRect/>
          <a:stretch/>
        </p:blipFill>
        <p:spPr>
          <a:xfrm>
            <a:off x="6980148" y="5803159"/>
            <a:ext cx="2354322" cy="1214436"/>
          </a:xfrm>
          <a:prstGeom prst="rect">
            <a:avLst/>
          </a:prstGeom>
          <a:noFill/>
          <a:ln>
            <a:noFill/>
          </a:ln>
        </p:spPr>
      </p:pic>
      <p:pic>
        <p:nvPicPr>
          <p:cNvPr id="1292" name="Google Shape;1292;g84a1989c0d_0_239" descr="A close up of a logo&#10;&#10;Description automatically generated"/>
          <p:cNvPicPr preferRelativeResize="0"/>
          <p:nvPr/>
        </p:nvPicPr>
        <p:blipFill rotWithShape="1">
          <a:blip r:embed="rId11">
            <a:alphaModFix/>
          </a:blip>
          <a:srcRect/>
          <a:stretch/>
        </p:blipFill>
        <p:spPr>
          <a:xfrm>
            <a:off x="12327294" y="5331146"/>
            <a:ext cx="1888342" cy="188834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777c1f25d5_0_203"/>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Developing a Backend Admin for Learner’s Academy</a:t>
            </a:r>
            <a:endParaRPr/>
          </a:p>
        </p:txBody>
      </p:sp>
      <p:sp>
        <p:nvSpPr>
          <p:cNvPr id="1298" name="Google Shape;1298;g777c1f25d5_0_20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rgbClr val="000000"/>
              </a:buClr>
              <a:buSzPts val="2200"/>
              <a:buNone/>
            </a:pPr>
            <a:r>
              <a:rPr lang="en-US" b="1"/>
              <a:t>Project Objective:</a:t>
            </a:r>
            <a:endParaRPr/>
          </a:p>
          <a:p>
            <a:pPr marL="0" lvl="0" indent="0" algn="l" rtl="0">
              <a:lnSpc>
                <a:spcPct val="90000"/>
              </a:lnSpc>
              <a:spcBef>
                <a:spcPts val="1000"/>
              </a:spcBef>
              <a:spcAft>
                <a:spcPts val="0"/>
              </a:spcAft>
              <a:buClr>
                <a:schemeClr val="dk1"/>
              </a:buClr>
              <a:buSzPts val="1100"/>
              <a:buFont typeface="Arial"/>
              <a:buNone/>
            </a:pPr>
            <a:r>
              <a:rPr lang="en-US"/>
              <a:t>As a Full Stack Developer, design and develop a backend administrative portal for the Learner’s Academy. Use the GitHub repository to manage the project artifacts. </a:t>
            </a:r>
            <a:endParaRPr/>
          </a:p>
          <a:p>
            <a:pPr marL="0" lvl="0" indent="0" algn="l" rtl="0">
              <a:lnSpc>
                <a:spcPct val="90000"/>
              </a:lnSpc>
              <a:spcBef>
                <a:spcPts val="1000"/>
              </a:spcBef>
              <a:spcAft>
                <a:spcPts val="0"/>
              </a:spcAft>
              <a:buClr>
                <a:schemeClr val="dk1"/>
              </a:buClr>
              <a:buSzPts val="1100"/>
              <a:buFont typeface="Arial"/>
              <a:buNone/>
            </a:pPr>
            <a:endParaRPr b="1"/>
          </a:p>
          <a:p>
            <a:pPr marL="0" lvl="0" indent="0" algn="l" rtl="0">
              <a:lnSpc>
                <a:spcPct val="90000"/>
              </a:lnSpc>
              <a:spcBef>
                <a:spcPts val="1000"/>
              </a:spcBef>
              <a:spcAft>
                <a:spcPts val="0"/>
              </a:spcAft>
              <a:buSzPts val="2800"/>
              <a:buFont typeface="Arial"/>
              <a:buNone/>
            </a:pPr>
            <a:endParaRPr b="1"/>
          </a:p>
        </p:txBody>
      </p:sp>
      <p:sp>
        <p:nvSpPr>
          <p:cNvPr id="1299" name="Google Shape;1299;g777c1f25d5_0_203"/>
          <p:cNvSpPr txBox="1"/>
          <p:nvPr/>
        </p:nvSpPr>
        <p:spPr>
          <a:xfrm>
            <a:off x="12318030" y="1463860"/>
            <a:ext cx="3505200" cy="3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240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g84a1989c0d_0_22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1306" name="Google Shape;1306;g84a1989c0d_0_223"/>
          <p:cNvSpPr/>
          <p:nvPr/>
        </p:nvSpPr>
        <p:spPr>
          <a:xfrm>
            <a:off x="4421285" y="4025103"/>
            <a:ext cx="10628100" cy="1785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Learner’s Academy </a:t>
            </a:r>
            <a:r>
              <a:rPr lang="en-US" sz="2200" b="0" i="0" u="none" strike="noStrike" cap="none">
                <a:solidFill>
                  <a:srgbClr val="3F3F3F"/>
                </a:solidFill>
                <a:latin typeface="Open Sans"/>
                <a:ea typeface="Open Sans"/>
                <a:cs typeface="Open Sans"/>
                <a:sym typeface="Open Sans"/>
              </a:rPr>
              <a:t>is a school that has an online management system. The system keeps track of its classes, subjects, students, and teachers. It has a back-office application with a single administrator login. As a Full Stack Developer, design and develop a backend administrative portal for the </a:t>
            </a:r>
            <a:r>
              <a:rPr lang="en-US" sz="2200" b="1" i="0" u="none" strike="noStrike" cap="none">
                <a:solidFill>
                  <a:srgbClr val="3F3F3F"/>
                </a:solidFill>
                <a:latin typeface="Open Sans"/>
                <a:ea typeface="Open Sans"/>
                <a:cs typeface="Open Sans"/>
                <a:sym typeface="Open Sans"/>
              </a:rPr>
              <a:t>Learner’s Academy.</a:t>
            </a:r>
            <a:r>
              <a:rPr lang="en-US" sz="2200" b="0" i="0" u="none" strike="noStrike" cap="none">
                <a:solidFill>
                  <a:srgbClr val="3F3F3F"/>
                </a:solidFill>
                <a:latin typeface="Open Sans"/>
                <a:ea typeface="Open Sans"/>
                <a:cs typeface="Open Sans"/>
                <a:sym typeface="Open Sans"/>
              </a:rPr>
              <a:t> Use the GitHub repository to manage the project artifacts. </a:t>
            </a:r>
            <a:endParaRPr sz="2200" b="0" i="0" u="none" strike="noStrike" cap="none">
              <a:solidFill>
                <a:srgbClr val="3F3F3F"/>
              </a:solidFill>
              <a:latin typeface="Open Sans"/>
              <a:ea typeface="Open Sans"/>
              <a:cs typeface="Open Sans"/>
              <a:sym typeface="Open Sans"/>
            </a:endParaRPr>
          </a:p>
        </p:txBody>
      </p:sp>
      <p:pic>
        <p:nvPicPr>
          <p:cNvPr id="1307" name="Google Shape;1307;g84a1989c0d_0_223"/>
          <p:cNvPicPr preferRelativeResize="0"/>
          <p:nvPr/>
        </p:nvPicPr>
        <p:blipFill rotWithShape="1">
          <a:blip r:embed="rId3">
            <a:alphaModFix/>
          </a:blip>
          <a:srcRect/>
          <a:stretch/>
        </p:blipFill>
        <p:spPr>
          <a:xfrm>
            <a:off x="3321681" y="603159"/>
            <a:ext cx="9618245" cy="365760"/>
          </a:xfrm>
          <a:prstGeom prst="rect">
            <a:avLst/>
          </a:prstGeom>
          <a:noFill/>
          <a:ln>
            <a:noFill/>
          </a:ln>
        </p:spPr>
      </p:pic>
      <p:pic>
        <p:nvPicPr>
          <p:cNvPr id="1308" name="Google Shape;1308;g84a1989c0d_0_223" descr="A picture containing sign&#10;&#10;Description automatically generated"/>
          <p:cNvPicPr preferRelativeResize="0"/>
          <p:nvPr/>
        </p:nvPicPr>
        <p:blipFill rotWithShape="1">
          <a:blip r:embed="rId4">
            <a:alphaModFix/>
          </a:blip>
          <a:srcRect/>
          <a:stretch/>
        </p:blipFill>
        <p:spPr>
          <a:xfrm>
            <a:off x="1654263" y="3882440"/>
            <a:ext cx="2070391" cy="2070391"/>
          </a:xfrm>
          <a:prstGeom prst="rect">
            <a:avLst/>
          </a:prstGeom>
          <a:noFill/>
          <a:ln>
            <a:noFill/>
          </a:ln>
          <a:effectLst>
            <a:outerShdw blurRad="152400" dist="317500" dir="5400000" sx="90000" sy="-19000" rotWithShape="0">
              <a:srgbClr val="000000">
                <a:alpha val="14510"/>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g84a1989c0d_0_23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1315" name="Google Shape;1315;g84a1989c0d_0_231"/>
          <p:cNvSpPr/>
          <p:nvPr/>
        </p:nvSpPr>
        <p:spPr>
          <a:xfrm>
            <a:off x="4343400" y="3002359"/>
            <a:ext cx="11351100" cy="313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are asked to develop a website which has following features: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Set up a master list of all the subjects for all the classes</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Set up a master list of all the teachers</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Set up a master list of all the classes</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Assign classes for subjects from the master list</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Assign teachers to a class for a subject (A teacher can be assigned to different classes for different subjects)</a:t>
            </a: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Get a master list of students (Each student must be assigned to a single class)</a:t>
            </a:r>
            <a:endParaRPr sz="1400" b="0" i="0" u="none" strike="noStrike" cap="none">
              <a:solidFill>
                <a:srgbClr val="3F3F3F"/>
              </a:solidFill>
              <a:latin typeface="Arial"/>
              <a:ea typeface="Arial"/>
              <a:cs typeface="Arial"/>
              <a:sym typeface="Arial"/>
            </a:endParaRPr>
          </a:p>
        </p:txBody>
      </p:sp>
      <p:pic>
        <p:nvPicPr>
          <p:cNvPr id="1316" name="Google Shape;1316;g84a1989c0d_0_231"/>
          <p:cNvPicPr preferRelativeResize="0"/>
          <p:nvPr/>
        </p:nvPicPr>
        <p:blipFill rotWithShape="1">
          <a:blip r:embed="rId3">
            <a:alphaModFix/>
          </a:blip>
          <a:srcRect/>
          <a:stretch/>
        </p:blipFill>
        <p:spPr>
          <a:xfrm>
            <a:off x="5416179" y="603159"/>
            <a:ext cx="5429250" cy="365760"/>
          </a:xfrm>
          <a:prstGeom prst="rect">
            <a:avLst/>
          </a:prstGeom>
          <a:noFill/>
          <a:ln>
            <a:noFill/>
          </a:ln>
        </p:spPr>
      </p:pic>
      <p:pic>
        <p:nvPicPr>
          <p:cNvPr id="1317" name="Google Shape;1317;g84a1989c0d_0_231" descr="A picture containing sign&#10;&#10;Description automatically generated"/>
          <p:cNvPicPr preferRelativeResize="0"/>
          <p:nvPr/>
        </p:nvPicPr>
        <p:blipFill rotWithShape="1">
          <a:blip r:embed="rId4">
            <a:alphaModFix/>
          </a:blip>
          <a:srcRect/>
          <a:stretch/>
        </p:blipFill>
        <p:spPr>
          <a:xfrm>
            <a:off x="1654263" y="3882440"/>
            <a:ext cx="2070391" cy="2070391"/>
          </a:xfrm>
          <a:prstGeom prst="rect">
            <a:avLst/>
          </a:prstGeom>
          <a:noFill/>
          <a:ln>
            <a:noFill/>
          </a:ln>
          <a:effectLst>
            <a:outerShdw blurRad="152400" dist="317500" dir="5400000" sx="90000" sy="-19000" rotWithShape="0">
              <a:srgbClr val="000000">
                <a:alpha val="14510"/>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g84a1989c0d_0_30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t>
            </a:r>
            <a:r>
              <a:rPr lang="en-US"/>
              <a:t>M</a:t>
            </a:r>
            <a:r>
              <a:rPr lang="en-US">
                <a:latin typeface="Open Sans"/>
                <a:ea typeface="Open Sans"/>
                <a:cs typeface="Open Sans"/>
                <a:sym typeface="Open Sans"/>
              </a:rPr>
              <a:t>ust </a:t>
            </a:r>
            <a:r>
              <a:rPr lang="en-US"/>
              <a:t>U</a:t>
            </a:r>
            <a:r>
              <a:rPr lang="en-US">
                <a:latin typeface="Open Sans"/>
                <a:ea typeface="Open Sans"/>
                <a:cs typeface="Open Sans"/>
                <a:sym typeface="Open Sans"/>
              </a:rPr>
              <a:t>se the </a:t>
            </a:r>
            <a:r>
              <a:rPr lang="en-US"/>
              <a:t>F</a:t>
            </a:r>
            <a:r>
              <a:rPr lang="en-US">
                <a:latin typeface="Open Sans"/>
                <a:ea typeface="Open Sans"/>
                <a:cs typeface="Open Sans"/>
                <a:sym typeface="Open Sans"/>
              </a:rPr>
              <a:t>ollowing</a:t>
            </a:r>
            <a:endParaRPr>
              <a:latin typeface="Open Sans"/>
              <a:ea typeface="Open Sans"/>
              <a:cs typeface="Open Sans"/>
              <a:sym typeface="Open Sans"/>
            </a:endParaRPr>
          </a:p>
        </p:txBody>
      </p:sp>
      <p:grpSp>
        <p:nvGrpSpPr>
          <p:cNvPr id="1324" name="Google Shape;1324;g84a1989c0d_0_302"/>
          <p:cNvGrpSpPr/>
          <p:nvPr/>
        </p:nvGrpSpPr>
        <p:grpSpPr>
          <a:xfrm>
            <a:off x="864894" y="1437764"/>
            <a:ext cx="13939087" cy="2837132"/>
            <a:chOff x="864894" y="1835330"/>
            <a:chExt cx="13939087" cy="2837132"/>
          </a:xfrm>
        </p:grpSpPr>
        <p:grpSp>
          <p:nvGrpSpPr>
            <p:cNvPr id="1325" name="Google Shape;1325;g84a1989c0d_0_302"/>
            <p:cNvGrpSpPr/>
            <p:nvPr/>
          </p:nvGrpSpPr>
          <p:grpSpPr>
            <a:xfrm>
              <a:off x="972107" y="2142736"/>
              <a:ext cx="4503201" cy="1533525"/>
              <a:chOff x="777636" y="2075826"/>
              <a:chExt cx="4503201" cy="1533525"/>
            </a:xfrm>
          </p:grpSpPr>
          <p:pic>
            <p:nvPicPr>
              <p:cNvPr id="1326" name="Google Shape;1326;g84a1989c0d_0_302"/>
              <p:cNvPicPr preferRelativeResize="0"/>
              <p:nvPr/>
            </p:nvPicPr>
            <p:blipFill rotWithShape="1">
              <a:blip r:embed="rId3">
                <a:alphaModFix/>
              </a:blip>
              <a:srcRect/>
              <a:stretch/>
            </p:blipFill>
            <p:spPr>
              <a:xfrm>
                <a:off x="777636" y="2177233"/>
                <a:ext cx="1330712" cy="1330712"/>
              </a:xfrm>
              <a:prstGeom prst="rect">
                <a:avLst/>
              </a:prstGeom>
              <a:noFill/>
              <a:ln>
                <a:noFill/>
              </a:ln>
            </p:spPr>
          </p:pic>
          <p:pic>
            <p:nvPicPr>
              <p:cNvPr id="1327" name="Google Shape;1327;g84a1989c0d_0_302"/>
              <p:cNvPicPr preferRelativeResize="0"/>
              <p:nvPr/>
            </p:nvPicPr>
            <p:blipFill rotWithShape="1">
              <a:blip r:embed="rId4">
                <a:alphaModFix/>
              </a:blip>
              <a:srcRect/>
              <a:stretch/>
            </p:blipFill>
            <p:spPr>
              <a:xfrm>
                <a:off x="2309037" y="2075826"/>
                <a:ext cx="2971800" cy="1533525"/>
              </a:xfrm>
              <a:prstGeom prst="rect">
                <a:avLst/>
              </a:prstGeom>
              <a:noFill/>
              <a:ln>
                <a:noFill/>
              </a:ln>
            </p:spPr>
          </p:pic>
        </p:grpSp>
        <p:pic>
          <p:nvPicPr>
            <p:cNvPr id="1328" name="Google Shape;1328;g84a1989c0d_0_302"/>
            <p:cNvPicPr preferRelativeResize="0"/>
            <p:nvPr/>
          </p:nvPicPr>
          <p:blipFill rotWithShape="1">
            <a:blip r:embed="rId5">
              <a:alphaModFix/>
            </a:blip>
            <a:srcRect/>
            <a:stretch/>
          </p:blipFill>
          <p:spPr>
            <a:xfrm>
              <a:off x="7187891" y="1835330"/>
              <a:ext cx="1880218" cy="1880218"/>
            </a:xfrm>
            <a:prstGeom prst="rect">
              <a:avLst/>
            </a:prstGeom>
            <a:noFill/>
            <a:ln>
              <a:noFill/>
            </a:ln>
          </p:spPr>
        </p:pic>
        <p:grpSp>
          <p:nvGrpSpPr>
            <p:cNvPr id="1329" name="Google Shape;1329;g84a1989c0d_0_302"/>
            <p:cNvGrpSpPr/>
            <p:nvPr/>
          </p:nvGrpSpPr>
          <p:grpSpPr>
            <a:xfrm>
              <a:off x="11131950" y="1990454"/>
              <a:ext cx="3482542" cy="1771177"/>
              <a:chOff x="10932189" y="1838174"/>
              <a:chExt cx="3482542" cy="1771177"/>
            </a:xfrm>
          </p:grpSpPr>
          <p:pic>
            <p:nvPicPr>
              <p:cNvPr id="1330" name="Google Shape;1330;g84a1989c0d_0_302" descr="A close up of a sign&#10;&#10;Description automatically generated"/>
              <p:cNvPicPr preferRelativeResize="0"/>
              <p:nvPr/>
            </p:nvPicPr>
            <p:blipFill rotWithShape="1">
              <a:blip r:embed="rId6">
                <a:alphaModFix/>
              </a:blip>
              <a:srcRect/>
              <a:stretch/>
            </p:blipFill>
            <p:spPr>
              <a:xfrm>
                <a:off x="10932189" y="2091863"/>
                <a:ext cx="1330712" cy="1330712"/>
              </a:xfrm>
              <a:prstGeom prst="rect">
                <a:avLst/>
              </a:prstGeom>
              <a:noFill/>
              <a:ln>
                <a:noFill/>
              </a:ln>
            </p:spPr>
          </p:pic>
          <p:pic>
            <p:nvPicPr>
              <p:cNvPr id="1331" name="Google Shape;1331;g84a1989c0d_0_302"/>
              <p:cNvPicPr preferRelativeResize="0"/>
              <p:nvPr/>
            </p:nvPicPr>
            <p:blipFill rotWithShape="1">
              <a:blip r:embed="rId7">
                <a:alphaModFix/>
              </a:blip>
              <a:srcRect/>
              <a:stretch/>
            </p:blipFill>
            <p:spPr>
              <a:xfrm>
                <a:off x="12643554" y="1838174"/>
                <a:ext cx="1771177" cy="1771177"/>
              </a:xfrm>
              <a:prstGeom prst="rect">
                <a:avLst/>
              </a:prstGeom>
              <a:noFill/>
              <a:ln>
                <a:noFill/>
              </a:ln>
            </p:spPr>
          </p:pic>
        </p:grpSp>
        <p:sp>
          <p:nvSpPr>
            <p:cNvPr id="1332" name="Google Shape;1332;g84a1989c0d_0_302"/>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 Eclipse or IntelliJ</a:t>
              </a:r>
              <a:endParaRPr sz="2200" b="0" i="0" u="none" strike="noStrike" cap="none">
                <a:solidFill>
                  <a:srgbClr val="3F3F3F"/>
                </a:solidFill>
                <a:latin typeface="Open Sans"/>
                <a:ea typeface="Open Sans"/>
                <a:cs typeface="Open Sans"/>
                <a:sym typeface="Open Sans"/>
              </a:endParaRPr>
            </a:p>
          </p:txBody>
        </p:sp>
        <p:sp>
          <p:nvSpPr>
            <p:cNvPr id="1333" name="Google Shape;1333;g84a1989c0d_0_302"/>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Programming language: Java</a:t>
              </a:r>
              <a:endParaRPr sz="2200" b="0" i="0" u="none" strike="noStrike" cap="none">
                <a:solidFill>
                  <a:srgbClr val="3F3F3F"/>
                </a:solidFill>
                <a:latin typeface="Open Sans"/>
                <a:ea typeface="Open Sans"/>
                <a:cs typeface="Open Sans"/>
                <a:sym typeface="Open Sans"/>
              </a:endParaRPr>
            </a:p>
          </p:txBody>
        </p:sp>
        <p:sp>
          <p:nvSpPr>
            <p:cNvPr id="1334" name="Google Shape;1334;g84a1989c0d_0_302"/>
            <p:cNvSpPr/>
            <p:nvPr/>
          </p:nvSpPr>
          <p:spPr>
            <a:xfrm>
              <a:off x="10828381"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and GitHub</a:t>
              </a:r>
              <a:endParaRPr sz="2200" b="0" i="0" u="none" strike="noStrike" cap="none">
                <a:solidFill>
                  <a:srgbClr val="3F3F3F"/>
                </a:solidFill>
                <a:latin typeface="Open Sans"/>
                <a:ea typeface="Open Sans"/>
                <a:cs typeface="Open Sans"/>
                <a:sym typeface="Open Sans"/>
              </a:endParaRPr>
            </a:p>
          </p:txBody>
        </p:sp>
      </p:grpSp>
      <p:grpSp>
        <p:nvGrpSpPr>
          <p:cNvPr id="1335" name="Google Shape;1335;g84a1989c0d_0_302"/>
          <p:cNvGrpSpPr/>
          <p:nvPr/>
        </p:nvGrpSpPr>
        <p:grpSpPr>
          <a:xfrm>
            <a:off x="864894" y="5335055"/>
            <a:ext cx="14526160" cy="3008260"/>
            <a:chOff x="864894" y="5335055"/>
            <a:chExt cx="14526160" cy="3008260"/>
          </a:xfrm>
        </p:grpSpPr>
        <p:pic>
          <p:nvPicPr>
            <p:cNvPr id="1336" name="Google Shape;1336;g84a1989c0d_0_302"/>
            <p:cNvPicPr preferRelativeResize="0"/>
            <p:nvPr/>
          </p:nvPicPr>
          <p:blipFill rotWithShape="1">
            <a:blip r:embed="rId8">
              <a:alphaModFix/>
            </a:blip>
            <a:srcRect/>
            <a:stretch/>
          </p:blipFill>
          <p:spPr>
            <a:xfrm>
              <a:off x="1910504" y="5335055"/>
              <a:ext cx="1884431" cy="1884431"/>
            </a:xfrm>
            <a:prstGeom prst="rect">
              <a:avLst/>
            </a:prstGeom>
            <a:noFill/>
            <a:ln>
              <a:noFill/>
            </a:ln>
          </p:spPr>
        </p:pic>
        <p:sp>
          <p:nvSpPr>
            <p:cNvPr id="1337" name="Google Shape;1337;g84a1989c0d_0_302"/>
            <p:cNvSpPr/>
            <p:nvPr/>
          </p:nvSpPr>
          <p:spPr>
            <a:xfrm>
              <a:off x="86489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Scrum</a:t>
              </a:r>
              <a:endParaRPr sz="2200" b="0" i="0" u="none" strike="noStrike" cap="none">
                <a:solidFill>
                  <a:srgbClr val="3F3F3F"/>
                </a:solidFill>
                <a:latin typeface="Open Sans"/>
                <a:ea typeface="Open Sans"/>
                <a:cs typeface="Open Sans"/>
                <a:sym typeface="Open Sans"/>
              </a:endParaRPr>
            </a:p>
          </p:txBody>
        </p:sp>
        <p:sp>
          <p:nvSpPr>
            <p:cNvPr id="1338" name="Google Shape;1338;g84a1989c0d_0_302"/>
            <p:cNvSpPr/>
            <p:nvPr/>
          </p:nvSpPr>
          <p:spPr>
            <a:xfrm>
              <a:off x="5870188" y="7522514"/>
              <a:ext cx="24129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MySQL</a:t>
              </a:r>
              <a:endParaRPr sz="2200" b="0" i="0" u="none" strike="noStrike" cap="none">
                <a:solidFill>
                  <a:srgbClr val="3F3F3F"/>
                </a:solidFill>
                <a:latin typeface="Open Sans"/>
                <a:ea typeface="Open Sans"/>
                <a:cs typeface="Open Sans"/>
                <a:sym typeface="Open Sans"/>
              </a:endParaRPr>
            </a:p>
          </p:txBody>
        </p:sp>
        <p:sp>
          <p:nvSpPr>
            <p:cNvPr id="1339" name="Google Shape;1339;g84a1989c0d_0_302"/>
            <p:cNvSpPr/>
            <p:nvPr/>
          </p:nvSpPr>
          <p:spPr>
            <a:xfrm>
              <a:off x="11415454" y="7522514"/>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Specification document</a:t>
              </a:r>
              <a:endParaRPr sz="2200" b="0" i="0" u="none" strike="noStrike" cap="none">
                <a:solidFill>
                  <a:srgbClr val="3F3F3F"/>
                </a:solidFill>
                <a:latin typeface="Open Sans"/>
                <a:ea typeface="Open Sans"/>
                <a:cs typeface="Open Sans"/>
                <a:sym typeface="Open Sans"/>
              </a:endParaRPr>
            </a:p>
          </p:txBody>
        </p:sp>
      </p:grpSp>
      <p:pic>
        <p:nvPicPr>
          <p:cNvPr id="1340" name="Google Shape;1340;g84a1989c0d_0_302"/>
          <p:cNvPicPr preferRelativeResize="0"/>
          <p:nvPr/>
        </p:nvPicPr>
        <p:blipFill rotWithShape="1">
          <a:blip r:embed="rId9">
            <a:alphaModFix/>
          </a:blip>
          <a:srcRect/>
          <a:stretch/>
        </p:blipFill>
        <p:spPr>
          <a:xfrm>
            <a:off x="4517638" y="603159"/>
            <a:ext cx="7226329" cy="365760"/>
          </a:xfrm>
          <a:prstGeom prst="rect">
            <a:avLst/>
          </a:prstGeom>
          <a:noFill/>
          <a:ln>
            <a:noFill/>
          </a:ln>
        </p:spPr>
      </p:pic>
      <p:sp>
        <p:nvSpPr>
          <p:cNvPr id="1341" name="Google Shape;1341;g84a1989c0d_0_302" descr="Image result for jsp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84a1989c0d_0_302" descr="Image result for jsp icon"/>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3" name="Google Shape;1343;g84a1989c0d_0_302" descr="A picture containing plate, light&#10;&#10;Description automatically generated"/>
          <p:cNvPicPr preferRelativeResize="0"/>
          <p:nvPr/>
        </p:nvPicPr>
        <p:blipFill rotWithShape="1">
          <a:blip r:embed="rId10">
            <a:alphaModFix/>
          </a:blip>
          <a:srcRect/>
          <a:stretch/>
        </p:blipFill>
        <p:spPr>
          <a:xfrm>
            <a:off x="5475308" y="5865306"/>
            <a:ext cx="2354322" cy="1214436"/>
          </a:xfrm>
          <a:prstGeom prst="rect">
            <a:avLst/>
          </a:prstGeom>
          <a:noFill/>
          <a:ln>
            <a:noFill/>
          </a:ln>
        </p:spPr>
      </p:pic>
      <p:pic>
        <p:nvPicPr>
          <p:cNvPr id="1344" name="Google Shape;1344;g84a1989c0d_0_302" descr="A close up of a logo&#10;&#10;Description automatically generated"/>
          <p:cNvPicPr preferRelativeResize="0"/>
          <p:nvPr/>
        </p:nvPicPr>
        <p:blipFill rotWithShape="1">
          <a:blip r:embed="rId11">
            <a:alphaModFix/>
          </a:blip>
          <a:srcRect/>
          <a:stretch/>
        </p:blipFill>
        <p:spPr>
          <a:xfrm>
            <a:off x="8622516" y="5563112"/>
            <a:ext cx="2143124" cy="2143124"/>
          </a:xfrm>
          <a:prstGeom prst="rect">
            <a:avLst/>
          </a:prstGeom>
          <a:noFill/>
          <a:ln>
            <a:noFill/>
          </a:ln>
        </p:spPr>
      </p:pic>
      <p:sp>
        <p:nvSpPr>
          <p:cNvPr id="1345" name="Google Shape;1345;g84a1989c0d_0_302"/>
          <p:cNvSpPr/>
          <p:nvPr/>
        </p:nvSpPr>
        <p:spPr>
          <a:xfrm>
            <a:off x="8515374" y="7522514"/>
            <a:ext cx="24129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a:t>
            </a:r>
            <a:endParaRPr sz="2200" b="0" i="0" u="none" strike="noStrike" cap="none">
              <a:solidFill>
                <a:srgbClr val="3F3F3F"/>
              </a:solidFill>
              <a:latin typeface="Open Sans"/>
              <a:ea typeface="Open Sans"/>
              <a:cs typeface="Open Sans"/>
              <a:sym typeface="Open Sans"/>
            </a:endParaRPr>
          </a:p>
        </p:txBody>
      </p:sp>
      <p:pic>
        <p:nvPicPr>
          <p:cNvPr id="1346" name="Google Shape;1346;g84a1989c0d_0_302" descr="A close up of a logo&#10;&#10;Description automatically generated"/>
          <p:cNvPicPr preferRelativeResize="0"/>
          <p:nvPr/>
        </p:nvPicPr>
        <p:blipFill rotWithShape="1">
          <a:blip r:embed="rId12">
            <a:alphaModFix/>
          </a:blip>
          <a:srcRect/>
          <a:stretch/>
        </p:blipFill>
        <p:spPr>
          <a:xfrm>
            <a:off x="12327294" y="5331146"/>
            <a:ext cx="1888342" cy="18883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Example of JSP Life Cycle</a:t>
            </a:r>
            <a:endParaRPr/>
          </a:p>
        </p:txBody>
      </p:sp>
      <p:sp>
        <p:nvSpPr>
          <p:cNvPr id="314" name="Google Shape;314;p9"/>
          <p:cNvSpPr/>
          <p:nvPr/>
        </p:nvSpPr>
        <p:spPr>
          <a:xfrm>
            <a:off x="1383323" y="1969477"/>
            <a:ext cx="13669108" cy="6096000"/>
          </a:xfrm>
          <a:prstGeom prst="rect">
            <a:avLst/>
          </a:prstGeom>
          <a:solidFill>
            <a:srgbClr val="DDEAF6"/>
          </a:solidFill>
          <a:ln>
            <a:noFill/>
          </a:ln>
        </p:spPr>
        <p:txBody>
          <a:bodyPr spcFirstLastPara="1" wrap="square" lIns="457200"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public void jspinit()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	//initializing the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void _jspservice(HttpServletRequest request HttpServletResponse 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	//handling all requests and responses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public void _jspdestroy()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            //Clean up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urier New"/>
                <a:ea typeface="Courier New"/>
                <a:cs typeface="Courier New"/>
                <a:sym typeface="Courier New"/>
              </a:rPr>
              <a:t>}</a:t>
            </a:r>
            <a:endParaRPr sz="2200" b="0" i="0" u="none" strike="noStrike" cap="none">
              <a:solidFill>
                <a:schemeClr val="dk1"/>
              </a:solidFill>
              <a:latin typeface="Courier New"/>
              <a:ea typeface="Courier New"/>
              <a:cs typeface="Courier New"/>
              <a:sym typeface="Courier New"/>
            </a:endParaRPr>
          </a:p>
        </p:txBody>
      </p:sp>
      <p:pic>
        <p:nvPicPr>
          <p:cNvPr id="315" name="Google Shape;315;p9"/>
          <p:cNvPicPr preferRelativeResize="0"/>
          <p:nvPr/>
        </p:nvPicPr>
        <p:blipFill rotWithShape="1">
          <a:blip r:embed="rId3">
            <a:alphaModFix/>
          </a:blip>
          <a:srcRect/>
          <a:stretch/>
        </p:blipFill>
        <p:spPr>
          <a:xfrm>
            <a:off x="5125261" y="603159"/>
            <a:ext cx="5972174" cy="36576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5032</Words>
  <Application>Microsoft Office PowerPoint</Application>
  <PresentationFormat>Custom</PresentationFormat>
  <Paragraphs>928</Paragraphs>
  <Slides>88</Slides>
  <Notes>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Noto Sans Symbols</vt:lpstr>
      <vt:lpstr>Calibri</vt:lpstr>
      <vt:lpstr>Open Sans ExtraBold</vt:lpstr>
      <vt:lpstr>Courier New</vt:lpstr>
      <vt:lpstr>Open Sans</vt:lpstr>
      <vt:lpstr>Digital Marketing</vt:lpstr>
      <vt:lpstr>PowerPoint Presentation</vt:lpstr>
      <vt:lpstr>PowerPoint Presentation</vt:lpstr>
      <vt:lpstr>PowerPoint Presentation</vt:lpstr>
      <vt:lpstr>PowerPoint Presentation</vt:lpstr>
      <vt:lpstr>PowerPoint Presentation</vt:lpstr>
      <vt:lpstr>PowerPoint Presentation</vt:lpstr>
      <vt:lpstr>JSP Life Cycle</vt:lpstr>
      <vt:lpstr>Steps in a JSP Life Cycle</vt:lpstr>
      <vt:lpstr>Example of JSP Life Cycle</vt:lpstr>
      <vt:lpstr>Directory Structure of JSP</vt:lpstr>
      <vt:lpstr>JSP API</vt:lpstr>
      <vt:lpstr>javax.servlet.jsp Package</vt:lpstr>
      <vt:lpstr>JspPage Interface</vt:lpstr>
      <vt:lpstr>HttpJspPage Interface</vt:lpstr>
      <vt:lpstr>Creating a Simple JSP Page</vt:lpstr>
      <vt:lpstr>Assisted Practice: Guidelines </vt:lpstr>
      <vt:lpstr>PowerPoint Presentation</vt:lpstr>
      <vt:lpstr>JSP Scripting Elements</vt:lpstr>
      <vt:lpstr>JSP Scriptlet</vt:lpstr>
      <vt:lpstr>JSP Expressions</vt:lpstr>
      <vt:lpstr>JSP Declaration</vt:lpstr>
      <vt:lpstr>PowerPoint Presentation</vt:lpstr>
      <vt:lpstr>JSP Implicit Objects</vt:lpstr>
      <vt:lpstr>JSP Implicit Objects</vt:lpstr>
      <vt:lpstr>JSP Implicit Objects</vt:lpstr>
      <vt:lpstr>Assisted Practice: Guidelines </vt:lpstr>
      <vt:lpstr>PowerPoint Presentation</vt:lpstr>
      <vt:lpstr>JSP Directives</vt:lpstr>
      <vt:lpstr>Directives and Descriptions</vt:lpstr>
      <vt:lpstr>Attributes of JSP Page Directive</vt:lpstr>
      <vt:lpstr>Attributes of JSP Page Directive</vt:lpstr>
      <vt:lpstr>JSP Directives</vt:lpstr>
      <vt:lpstr>Assisted Practice: Guidelines</vt:lpstr>
      <vt:lpstr>PowerPoint Presentation</vt:lpstr>
      <vt:lpstr>JSP Action Tags</vt:lpstr>
      <vt:lpstr>JSP Action Tags: Common Attributes</vt:lpstr>
      <vt:lpstr>jsp:include</vt:lpstr>
      <vt:lpstr>jsp:useBean</vt:lpstr>
      <vt:lpstr>jsp:setProperty</vt:lpstr>
      <vt:lpstr>jsp:getProperty</vt:lpstr>
      <vt:lpstr>jsp:forward</vt:lpstr>
      <vt:lpstr>jsp:plugin</vt:lpstr>
      <vt:lpstr>jsp:text</vt:lpstr>
      <vt:lpstr>jsp:element, jsp:attribute, and jsp:body</vt:lpstr>
      <vt:lpstr>JSP Action Tags</vt:lpstr>
      <vt:lpstr>Assisted Practice: Guidelines</vt:lpstr>
      <vt:lpstr>PowerPoint Presentation</vt:lpstr>
      <vt:lpstr>JSTL</vt:lpstr>
      <vt:lpstr>JSTL Classification</vt:lpstr>
      <vt:lpstr>Core Tags</vt:lpstr>
      <vt:lpstr>Core Tags </vt:lpstr>
      <vt:lpstr>Formatting Tags</vt:lpstr>
      <vt:lpstr>Formatting Tags</vt:lpstr>
      <vt:lpstr>SQL Tags</vt:lpstr>
      <vt:lpstr>XML Tags</vt:lpstr>
      <vt:lpstr>XML Tags</vt:lpstr>
      <vt:lpstr>JSTL Functions</vt:lpstr>
      <vt:lpstr>JSTL Functions</vt:lpstr>
      <vt:lpstr>PowerPoint Presentation</vt:lpstr>
      <vt:lpstr>Cookies</vt:lpstr>
      <vt:lpstr>Accessing Cookies</vt:lpstr>
      <vt:lpstr>Handling a Session</vt:lpstr>
      <vt:lpstr>Session Handling</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Details Portal</vt:lpstr>
      <vt:lpstr>PowerPoint Presentation</vt:lpstr>
      <vt:lpstr>Phase-end Projects</vt:lpstr>
      <vt:lpstr>FlyAway (an Airline Booking Portal)</vt:lpstr>
      <vt:lpstr>Background of the Project Statement</vt:lpstr>
      <vt:lpstr>You Are Asked to Do</vt:lpstr>
      <vt:lpstr>You Are Asked to Do</vt:lpstr>
      <vt:lpstr>You Must Use the Following</vt:lpstr>
      <vt:lpstr>Developing a Backend Admin for Learner’s Academy</vt:lpstr>
      <vt:lpstr>Background of the Project Statement</vt:lpstr>
      <vt:lpstr>You Are Asked to Do</vt:lpstr>
      <vt:lpstr>You Must Use the Following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dcterms:created xsi:type="dcterms:W3CDTF">2016-12-06T06:58:02Z</dcterms:created>
  <dcterms:modified xsi:type="dcterms:W3CDTF">2020-05-08T11:47:52Z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A3F43390-151E-406D-BBFD-543F65A243E4</vt:lpwstr>
  </property>
  <property fmtid="{D5CDD505-2E9C-101B-9397-08002B2CF9AE}" pid="3" name="ArticulatePath">
    <vt:lpwstr>MLVC1_Lesson_6_Data_Structures_Deep_Dive_Arrays_and_Lists (1) (1)</vt:lpwstr>
  </property>
</Properties>
</file>